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256" r:id="rId2"/>
    <p:sldId id="257" r:id="rId3"/>
    <p:sldId id="259" r:id="rId4"/>
    <p:sldId id="258" r:id="rId5"/>
    <p:sldId id="260" r:id="rId6"/>
    <p:sldId id="261" r:id="rId7"/>
    <p:sldId id="269" r:id="rId8"/>
    <p:sldId id="262" r:id="rId9"/>
    <p:sldId id="274" r:id="rId10"/>
    <p:sldId id="270" r:id="rId11"/>
    <p:sldId id="275" r:id="rId12"/>
    <p:sldId id="327" r:id="rId13"/>
    <p:sldId id="273" r:id="rId14"/>
    <p:sldId id="276" r:id="rId15"/>
    <p:sldId id="277" r:id="rId16"/>
    <p:sldId id="325" r:id="rId17"/>
    <p:sldId id="271" r:id="rId18"/>
    <p:sldId id="326" r:id="rId19"/>
    <p:sldId id="328" r:id="rId20"/>
    <p:sldId id="329" r:id="rId21"/>
    <p:sldId id="330" r:id="rId22"/>
    <p:sldId id="331" r:id="rId23"/>
    <p:sldId id="332" r:id="rId24"/>
    <p:sldId id="333" r:id="rId25"/>
    <p:sldId id="334" r:id="rId26"/>
    <p:sldId id="335" r:id="rId27"/>
    <p:sldId id="336" r:id="rId28"/>
    <p:sldId id="337" r:id="rId29"/>
    <p:sldId id="338" r:id="rId30"/>
    <p:sldId id="339" r:id="rId31"/>
    <p:sldId id="373" r:id="rId32"/>
    <p:sldId id="340" r:id="rId33"/>
    <p:sldId id="341" r:id="rId34"/>
    <p:sldId id="342" r:id="rId35"/>
    <p:sldId id="343" r:id="rId36"/>
    <p:sldId id="344" r:id="rId37"/>
    <p:sldId id="345" r:id="rId38"/>
    <p:sldId id="371" r:id="rId39"/>
    <p:sldId id="346" r:id="rId40"/>
    <p:sldId id="347" r:id="rId41"/>
    <p:sldId id="348" r:id="rId42"/>
    <p:sldId id="349" r:id="rId43"/>
    <p:sldId id="350" r:id="rId44"/>
    <p:sldId id="352" r:id="rId45"/>
    <p:sldId id="353" r:id="rId46"/>
    <p:sldId id="354" r:id="rId47"/>
    <p:sldId id="355" r:id="rId48"/>
    <p:sldId id="356" r:id="rId49"/>
    <p:sldId id="357" r:id="rId50"/>
    <p:sldId id="358" r:id="rId51"/>
    <p:sldId id="359" r:id="rId52"/>
    <p:sldId id="360" r:id="rId53"/>
    <p:sldId id="362" r:id="rId54"/>
    <p:sldId id="361" r:id="rId55"/>
    <p:sldId id="363" r:id="rId56"/>
    <p:sldId id="364" r:id="rId57"/>
    <p:sldId id="365" r:id="rId58"/>
    <p:sldId id="366" r:id="rId59"/>
    <p:sldId id="367" r:id="rId60"/>
    <p:sldId id="368" r:id="rId61"/>
    <p:sldId id="369" r:id="rId62"/>
    <p:sldId id="267" r:id="rId63"/>
    <p:sldId id="376" r:id="rId64"/>
    <p:sldId id="378"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615" autoAdjust="0"/>
    <p:restoredTop sz="86408" autoAdjust="0"/>
  </p:normalViewPr>
  <p:slideViewPr>
    <p:cSldViewPr>
      <p:cViewPr varScale="1">
        <p:scale>
          <a:sx n="94" d="100"/>
          <a:sy n="94" d="100"/>
        </p:scale>
        <p:origin x="-20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2106" y="-102"/>
      </p:cViewPr>
      <p:guideLst>
        <p:guide orient="horz" pos="2880"/>
        <p:guide pos="2160"/>
      </p:guideLst>
    </p:cSldViewPr>
  </p:notesViewPr>
  <p:gridSpacing cx="58989913" cy="5898991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A0B7B8-5784-4D27-A087-9F839E9E8B44}" type="datetimeFigureOut">
              <a:rPr lang="en-US" smtClean="0"/>
              <a:pPr/>
              <a:t>2/26/2010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890CF7-8120-472D-B7B5-20E721EF552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EBA4B3-91F9-4F56-B6EE-22F77AECA911}" type="datetimeFigureOut">
              <a:rPr lang="en-US" smtClean="0"/>
              <a:pPr/>
              <a:t>2/26/2010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8D6AAD-4161-4770-84B6-317FEB908BE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F8D6AAD-4161-4770-84B6-317FEB908BE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In our area </a:t>
            </a:r>
            <a:r>
              <a:rPr lang="en-US" sz="1200" i="1" kern="1200" dirty="0" smtClean="0">
                <a:solidFill>
                  <a:schemeClr val="tx1"/>
                </a:solidFill>
                <a:latin typeface="+mj-lt"/>
                <a:ea typeface="+mj-ea"/>
                <a:cs typeface="+mj-cs"/>
              </a:rPr>
              <a:t>Oxalis </a:t>
            </a:r>
            <a:r>
              <a:rPr lang="en-US" sz="1200" i="0" kern="1200" dirty="0" smtClean="0">
                <a:solidFill>
                  <a:schemeClr val="tx1"/>
                </a:solidFill>
                <a:latin typeface="+mj-lt"/>
                <a:ea typeface="+mj-ea"/>
                <a:cs typeface="+mj-cs"/>
              </a:rPr>
              <a:t>is an evergreen plant.  It blooms from February or March until hard frost.</a:t>
            </a:r>
            <a:endParaRPr lang="en-US" i="0"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err="1" smtClean="0">
                <a:solidFill>
                  <a:schemeClr val="tx1"/>
                </a:solidFill>
                <a:latin typeface="+mj-lt"/>
                <a:ea typeface="+mj-ea"/>
                <a:cs typeface="+mj-cs"/>
              </a:rPr>
              <a:t>Helleborus</a:t>
            </a:r>
            <a:r>
              <a:rPr lang="en-US" sz="1200" i="0" kern="1200" dirty="0" smtClean="0">
                <a:solidFill>
                  <a:schemeClr val="tx1"/>
                </a:solidFill>
                <a:latin typeface="+mj-lt"/>
                <a:ea typeface="+mj-ea"/>
                <a:cs typeface="+mj-cs"/>
              </a:rPr>
              <a:t> is an evergreen plant.  It should be planted in the shade</a:t>
            </a:r>
            <a:r>
              <a:rPr lang="en-US" sz="1200" kern="1200" dirty="0" smtClean="0">
                <a:solidFill>
                  <a:schemeClr val="tx1"/>
                </a:solidFill>
                <a:latin typeface="+mj-lt"/>
                <a:ea typeface="+mj-ea"/>
                <a:cs typeface="+mj-cs"/>
              </a:rPr>
              <a:t> under deciduous trees.  Christmas rose starts blooming in December with Lenten rose starting to bloom in January with blooms continuing until April.</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err="1" smtClean="0">
                <a:solidFill>
                  <a:schemeClr val="tx1"/>
                </a:solidFill>
                <a:latin typeface="+mj-lt"/>
                <a:ea typeface="+mj-ea"/>
                <a:cs typeface="+mj-cs"/>
              </a:rPr>
              <a:t>Ajuga</a:t>
            </a:r>
            <a:r>
              <a:rPr lang="en-US" sz="1200" i="1" kern="1200" dirty="0" smtClean="0">
                <a:solidFill>
                  <a:schemeClr val="tx1"/>
                </a:solidFill>
                <a:latin typeface="+mj-lt"/>
                <a:ea typeface="+mj-ea"/>
                <a:cs typeface="+mj-cs"/>
              </a:rPr>
              <a:t> </a:t>
            </a:r>
            <a:r>
              <a:rPr lang="en-US" sz="1200" i="0" kern="1200" dirty="0" smtClean="0">
                <a:solidFill>
                  <a:schemeClr val="tx1"/>
                </a:solidFill>
                <a:latin typeface="+mj-lt"/>
                <a:ea typeface="+mj-ea"/>
                <a:cs typeface="+mj-cs"/>
              </a:rPr>
              <a:t>is an evergreen plant with blue spikes of flowers in early spring.  It normally grows in</a:t>
            </a:r>
            <a:r>
              <a:rPr lang="en-US" sz="1200" kern="1200" dirty="0" smtClean="0">
                <a:solidFill>
                  <a:schemeClr val="tx1"/>
                </a:solidFill>
                <a:latin typeface="+mj-lt"/>
                <a:ea typeface="+mj-ea"/>
                <a:cs typeface="+mj-cs"/>
              </a:rPr>
              <a:t> half shade although</a:t>
            </a:r>
            <a:r>
              <a:rPr lang="en-US" sz="1200" kern="1200" baseline="0" dirty="0" smtClean="0">
                <a:solidFill>
                  <a:schemeClr val="tx1"/>
                </a:solidFill>
                <a:latin typeface="+mj-lt"/>
                <a:ea typeface="+mj-ea"/>
                <a:cs typeface="+mj-cs"/>
              </a:rPr>
              <a:t> </a:t>
            </a:r>
            <a:r>
              <a:rPr lang="en-US" sz="1200" kern="1200" dirty="0" smtClean="0">
                <a:solidFill>
                  <a:schemeClr val="tx1"/>
                </a:solidFill>
                <a:latin typeface="+mj-lt"/>
                <a:ea typeface="+mj-ea"/>
                <a:cs typeface="+mj-cs"/>
              </a:rPr>
              <a:t>we have some thriving in full sun.  It makes an excellent ground cover.</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dirty="0" smtClean="0">
                <a:solidFill>
                  <a:schemeClr val="tx1"/>
                </a:solidFill>
                <a:latin typeface="+mj-lt"/>
                <a:ea typeface="+mj-ea"/>
                <a:cs typeface="+mj-cs"/>
              </a:rPr>
              <a:t>Cyclamen provides garden interest in fall, winter, and spring.  It grows in half</a:t>
            </a:r>
            <a:r>
              <a:rPr lang="en-US" sz="1200" kern="1200" dirty="0" smtClean="0">
                <a:solidFill>
                  <a:schemeClr val="tx1"/>
                </a:solidFill>
                <a:latin typeface="+mj-lt"/>
                <a:ea typeface="+mj-ea"/>
                <a:cs typeface="+mj-cs"/>
              </a:rPr>
              <a:t> shade.</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Crocus will grow and bloom in shade or sun.  The most well known varieties bloom in the spring but there are also fall blooming crocus</a:t>
            </a:r>
            <a:r>
              <a:rPr lang="en-US" sz="1200" kern="1200" baseline="0" dirty="0" smtClean="0">
                <a:solidFill>
                  <a:schemeClr val="tx1"/>
                </a:solidFill>
                <a:latin typeface="+mj-lt"/>
                <a:ea typeface="+mj-ea"/>
                <a:cs typeface="+mj-cs"/>
              </a:rPr>
              <a:t> that bloom when there is little else blooming.</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The most well known tulips are Darwinian tulips but in our area these function as annuals. </a:t>
            </a:r>
            <a:r>
              <a:rPr lang="en-US" sz="1200" kern="1200" baseline="0" dirty="0" smtClean="0">
                <a:solidFill>
                  <a:schemeClr val="tx1"/>
                </a:solidFill>
                <a:latin typeface="+mj-lt"/>
                <a:ea typeface="+mj-ea"/>
                <a:cs typeface="+mj-cs"/>
              </a:rPr>
              <a:t>Species tulips (the red flower) are true perennials here.  They multiply and </a:t>
            </a:r>
            <a:r>
              <a:rPr lang="en-US" sz="1200" kern="1200" baseline="0" dirty="0" err="1" smtClean="0">
                <a:solidFill>
                  <a:schemeClr val="tx1"/>
                </a:solidFill>
                <a:latin typeface="+mj-lt"/>
                <a:ea typeface="+mj-ea"/>
                <a:cs typeface="+mj-cs"/>
              </a:rPr>
              <a:t>rebloom</a:t>
            </a:r>
            <a:r>
              <a:rPr lang="en-US" sz="1200" kern="1200" baseline="0" dirty="0" smtClean="0">
                <a:solidFill>
                  <a:schemeClr val="tx1"/>
                </a:solidFill>
                <a:latin typeface="+mj-lt"/>
                <a:ea typeface="+mj-ea"/>
                <a:cs typeface="+mj-cs"/>
              </a:rPr>
              <a:t> without special attention and are great to plant in wooded areas.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Spring</a:t>
            </a:r>
            <a:r>
              <a:rPr lang="en-US" baseline="0" dirty="0" smtClean="0"/>
              <a:t> </a:t>
            </a:r>
            <a:r>
              <a:rPr lang="en-US" baseline="0" dirty="0" smtClean="0"/>
              <a:t>is probably the most beautiful time of the year in Alabama.  We have an absolute wealth of flowering trees, shrubs, perennials, and annuals bursting into bloom.</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j-lt"/>
                <a:ea typeface="+mj-ea"/>
                <a:cs typeface="+mj-cs"/>
              </a:rPr>
              <a:t>There are both perennial and annual varieties of </a:t>
            </a:r>
            <a:r>
              <a:rPr lang="en-US" sz="1200" i="1" kern="1200" dirty="0" smtClean="0">
                <a:solidFill>
                  <a:schemeClr val="tx1"/>
                </a:solidFill>
                <a:latin typeface="+mj-lt"/>
                <a:ea typeface="+mj-ea"/>
                <a:cs typeface="+mj-cs"/>
              </a:rPr>
              <a:t>Gaillardia</a:t>
            </a:r>
            <a:r>
              <a:rPr lang="en-US" sz="1200" i="0" kern="1200" dirty="0" smtClean="0">
                <a:solidFill>
                  <a:schemeClr val="tx1"/>
                </a:solidFill>
                <a:latin typeface="+mj-lt"/>
                <a:ea typeface="+mj-ea"/>
                <a:cs typeface="+mj-cs"/>
              </a:rPr>
              <a:t>.  It is one of the longest blooming perennials with flowers from March</a:t>
            </a:r>
            <a:r>
              <a:rPr lang="en-US" sz="1200" kern="1200" dirty="0" smtClean="0">
                <a:solidFill>
                  <a:schemeClr val="tx1"/>
                </a:solidFill>
                <a:latin typeface="+mj-lt"/>
                <a:ea typeface="+mj-ea"/>
                <a:cs typeface="+mj-cs"/>
              </a:rPr>
              <a:t> to frost.  Deadheading will help</a:t>
            </a:r>
            <a:r>
              <a:rPr lang="en-US" sz="1200" kern="1200" baseline="0" dirty="0" smtClean="0">
                <a:solidFill>
                  <a:schemeClr val="tx1"/>
                </a:solidFill>
                <a:latin typeface="+mj-lt"/>
                <a:ea typeface="+mj-ea"/>
                <a:cs typeface="+mj-cs"/>
              </a:rPr>
              <a:t> the plants produce more flowers.</a:t>
            </a:r>
            <a:endParaRPr lang="en-US" dirty="0" smtClean="0"/>
          </a:p>
          <a:p>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There are at least hundreds (if not thousands) of varieties of daffodils.  They thrive in sun or under deciduous trees</a:t>
            </a:r>
            <a:r>
              <a:rPr lang="en-US" sz="1200" kern="1200" baseline="0" dirty="0" smtClean="0">
                <a:solidFill>
                  <a:schemeClr val="tx1"/>
                </a:solidFill>
                <a:latin typeface="+mj-lt"/>
                <a:ea typeface="+mj-ea"/>
                <a:cs typeface="+mj-cs"/>
              </a:rPr>
              <a:t>.  Daffodils multiply and will need to be divided every few years because blooming is diminished when they get too crowded.</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j-lt"/>
                <a:ea typeface="+mj-ea"/>
                <a:cs typeface="+mj-cs"/>
              </a:rPr>
              <a:t>Dianthus </a:t>
            </a:r>
            <a:r>
              <a:rPr lang="en-US" sz="1200" i="0" kern="1200" dirty="0" smtClean="0">
                <a:solidFill>
                  <a:schemeClr val="tx1"/>
                </a:solidFill>
                <a:latin typeface="+mj-lt"/>
                <a:ea typeface="+mj-ea"/>
                <a:cs typeface="+mj-cs"/>
              </a:rPr>
              <a:t> has evergreen, </a:t>
            </a:r>
            <a:r>
              <a:rPr lang="en-US" sz="1200" i="0" kern="1200" dirty="0" err="1" smtClean="0">
                <a:solidFill>
                  <a:schemeClr val="tx1"/>
                </a:solidFill>
                <a:latin typeface="+mj-lt"/>
                <a:ea typeface="+mj-ea"/>
                <a:cs typeface="+mj-cs"/>
              </a:rPr>
              <a:t>grasslike</a:t>
            </a:r>
            <a:r>
              <a:rPr lang="en-US" sz="1200" i="0" kern="1200" dirty="0" smtClean="0">
                <a:solidFill>
                  <a:schemeClr val="tx1"/>
                </a:solidFill>
                <a:latin typeface="+mj-lt"/>
                <a:ea typeface="+mj-ea"/>
                <a:cs typeface="+mj-cs"/>
              </a:rPr>
              <a:t> leaves.  Low growing.  Plant in full</a:t>
            </a:r>
            <a:r>
              <a:rPr lang="en-US" sz="1200" kern="1200" dirty="0" smtClean="0">
                <a:solidFill>
                  <a:schemeClr val="tx1"/>
                </a:solidFill>
                <a:latin typeface="+mj-lt"/>
                <a:ea typeface="+mj-ea"/>
                <a:cs typeface="+mj-cs"/>
              </a:rPr>
              <a:t> sun.</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 was a child I hated the word garden.  My daddy was a County Extension Chairman and owned a farm of several hundred acres.  Like any good parent he believed</a:t>
            </a:r>
            <a:r>
              <a:rPr lang="en-US" baseline="0" dirty="0" smtClean="0"/>
              <a:t> children should help with the chores so I spent many hours on long, hot summer days working in the garden.  However some of Daddy’s expertise did manage to rub off on me – possibly by osmosis!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j-lt"/>
                <a:ea typeface="+mj-ea"/>
                <a:cs typeface="+mj-cs"/>
              </a:rPr>
              <a:t>Evergreen plant.  Grows in half shade.  In spring produce loose spikes of small,</a:t>
            </a:r>
            <a:r>
              <a:rPr lang="en-US" sz="1200" kern="1200" baseline="0" dirty="0" smtClean="0">
                <a:solidFill>
                  <a:schemeClr val="tx1"/>
                </a:solidFill>
                <a:latin typeface="+mj-lt"/>
                <a:ea typeface="+mj-ea"/>
                <a:cs typeface="+mj-cs"/>
              </a:rPr>
              <a:t> waxy flowers in various colors.  Makes good ground cover.</a:t>
            </a:r>
            <a:endParaRPr lang="en-US" dirty="0" smtClean="0"/>
          </a:p>
          <a:p>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Grows in sun to half shade.  Individual flowers are only open for a day, but many blooms per plant because</a:t>
            </a:r>
            <a:r>
              <a:rPr lang="en-US" sz="1200" kern="1200" baseline="0" dirty="0" smtClean="0">
                <a:solidFill>
                  <a:schemeClr val="tx1"/>
                </a:solidFill>
                <a:latin typeface="+mj-lt"/>
                <a:ea typeface="+mj-ea"/>
                <a:cs typeface="+mj-cs"/>
              </a:rPr>
              <a:t> buds come in large clusters.</a:t>
            </a:r>
            <a:r>
              <a:rPr lang="en-US" sz="1200" kern="1200" dirty="0" smtClean="0">
                <a:solidFill>
                  <a:schemeClr val="tx1"/>
                </a:solidFill>
                <a:latin typeface="+mj-lt"/>
                <a:ea typeface="+mj-ea"/>
                <a:cs typeface="+mj-cs"/>
              </a:rPr>
              <a:t> </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Wildflower that grows in shady, wooded areas.  Propagated by ants.  Many different varieties, but this is the most common one.</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Evergreen plant with blooms in a variety of colors.  Must be planted in shade here – cannot withstand our summer heat otherwise.</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Evergreen plant.  Grows well and</a:t>
            </a:r>
            <a:r>
              <a:rPr lang="en-US" sz="1200" kern="1200" baseline="0" dirty="0" smtClean="0">
                <a:solidFill>
                  <a:schemeClr val="tx1"/>
                </a:solidFill>
                <a:latin typeface="+mj-lt"/>
                <a:ea typeface="+mj-ea"/>
                <a:cs typeface="+mj-cs"/>
              </a:rPr>
              <a:t> blooms in sun or shade.  Excellent ground cover with variety of bloom colors.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j-lt"/>
                <a:ea typeface="+mj-ea"/>
                <a:cs typeface="+mj-cs"/>
              </a:rPr>
              <a:t>Many colors of blooms.  Excellent for cutting.  Plant in full sun and divide every few years.</a:t>
            </a:r>
            <a:endParaRPr lang="en-US" dirty="0" smtClean="0"/>
          </a:p>
          <a:p>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Grow well in woodsy area in half shade.  Mix well with </a:t>
            </a:r>
            <a:r>
              <a:rPr lang="en-US" sz="1200" kern="1200" dirty="0" err="1" smtClean="0">
                <a:solidFill>
                  <a:schemeClr val="tx1"/>
                </a:solidFill>
                <a:latin typeface="+mj-lt"/>
                <a:ea typeface="+mj-ea"/>
                <a:cs typeface="+mj-cs"/>
              </a:rPr>
              <a:t>astilbe</a:t>
            </a:r>
            <a:r>
              <a:rPr lang="en-US" sz="1200" kern="1200" dirty="0" smtClean="0">
                <a:solidFill>
                  <a:schemeClr val="tx1"/>
                </a:solidFill>
                <a:latin typeface="+mj-lt"/>
                <a:ea typeface="+mj-ea"/>
                <a:cs typeface="+mj-cs"/>
              </a:rPr>
              <a:t>, ferns, hellebore, </a:t>
            </a:r>
            <a:r>
              <a:rPr lang="en-US" sz="1200" kern="1200" dirty="0" err="1" smtClean="0">
                <a:solidFill>
                  <a:schemeClr val="tx1"/>
                </a:solidFill>
                <a:latin typeface="+mj-lt"/>
                <a:ea typeface="+mj-ea"/>
                <a:cs typeface="+mj-cs"/>
              </a:rPr>
              <a:t>hosta</a:t>
            </a:r>
            <a:r>
              <a:rPr lang="en-US" sz="1200" kern="1200" dirty="0" smtClean="0">
                <a:solidFill>
                  <a:schemeClr val="tx1"/>
                </a:solidFill>
                <a:latin typeface="+mj-lt"/>
                <a:ea typeface="+mj-ea"/>
                <a:cs typeface="+mj-cs"/>
              </a:rPr>
              <a:t>, wild ginger.</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Plant in sunny area.  Evergreen plant that likes wet feet.</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Evergreen plant for shade.</a:t>
            </a:r>
            <a:r>
              <a:rPr lang="en-US" sz="1200" kern="1200" baseline="0" dirty="0" smtClean="0">
                <a:solidFill>
                  <a:schemeClr val="tx1"/>
                </a:solidFill>
                <a:latin typeface="+mj-lt"/>
                <a:ea typeface="+mj-ea"/>
                <a:cs typeface="+mj-cs"/>
              </a:rPr>
              <a:t>  Foliage more interesting than blooms.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Herbaceous peonies are perennials that die back to the ground</a:t>
            </a:r>
            <a:r>
              <a:rPr lang="en-US" sz="1200" kern="1200" baseline="0" dirty="0" smtClean="0">
                <a:solidFill>
                  <a:schemeClr val="tx1"/>
                </a:solidFill>
                <a:latin typeface="+mj-lt"/>
                <a:ea typeface="+mj-ea"/>
                <a:cs typeface="+mj-cs"/>
              </a:rPr>
              <a:t> in the fall.  There are also tree peonies which are a shrub.  Both types produce huge, showy flowers.  </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perennial is any plant that survives a minimum of 2 years.  They can vary in height from a couple of inches to over 6 feet.  Perennials can thrive in any spot in the garden.  Different varieties prefer sun, shade, dry soil, and wet feet so careful plant selection enables one to make all sections of the garden beautiful.</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This is the most widely grown group of irises.  Wide group of colors.  Plant in sunny area.  Need dividing</a:t>
            </a:r>
            <a:r>
              <a:rPr lang="en-US" sz="1200" kern="1200" baseline="0" dirty="0" smtClean="0">
                <a:solidFill>
                  <a:schemeClr val="tx1"/>
                </a:solidFill>
                <a:latin typeface="+mj-lt"/>
                <a:ea typeface="+mj-ea"/>
                <a:cs typeface="+mj-cs"/>
              </a:rPr>
              <a:t> every 3 to 4 years to prevent overcrowding which results in fewer blooms.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Plant in sunny area or under deciduous trees.  Wide range of colors.  Make excellent cut flowers.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plants are grown exclusively or almost exclusively for their foliage rather than their blooms.  Different shapes, textures, and colors of foliage add interest to any garden.</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Plant in full sun.  Silvery foliage</a:t>
            </a:r>
            <a:r>
              <a:rPr lang="en-US" sz="1200" kern="1200" baseline="0" dirty="0" smtClean="0">
                <a:solidFill>
                  <a:schemeClr val="tx1"/>
                </a:solidFill>
                <a:latin typeface="+mj-lt"/>
                <a:ea typeface="+mj-ea"/>
                <a:cs typeface="+mj-cs"/>
              </a:rPr>
              <a:t> that remains colorful all summer.  Excellent to cut for floral arrangements.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An entire talk could be given on ferns.  Many</a:t>
            </a:r>
            <a:r>
              <a:rPr lang="en-US" sz="1200" kern="1200" baseline="0" dirty="0" smtClean="0">
                <a:solidFill>
                  <a:schemeClr val="tx1"/>
                </a:solidFill>
                <a:latin typeface="+mj-lt"/>
                <a:ea typeface="+mj-ea"/>
                <a:cs typeface="+mj-cs"/>
              </a:rPr>
              <a:t> varieties.  Most grow in the</a:t>
            </a:r>
            <a:r>
              <a:rPr lang="en-US" sz="1200" kern="1200" dirty="0" smtClean="0">
                <a:solidFill>
                  <a:schemeClr val="tx1"/>
                </a:solidFill>
                <a:latin typeface="+mj-lt"/>
                <a:ea typeface="+mj-ea"/>
                <a:cs typeface="+mj-cs"/>
              </a:rPr>
              <a:t> shade although a few like sun.  Some like wet shade, others dry shade.  There are some evergreen types.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Again an entire talk</a:t>
            </a:r>
            <a:r>
              <a:rPr lang="en-US" sz="1200" kern="1200" baseline="0" dirty="0" smtClean="0">
                <a:solidFill>
                  <a:schemeClr val="tx1"/>
                </a:solidFill>
                <a:latin typeface="+mj-lt"/>
                <a:ea typeface="+mj-ea"/>
                <a:cs typeface="+mj-cs"/>
              </a:rPr>
              <a:t> could be given on </a:t>
            </a:r>
            <a:r>
              <a:rPr lang="en-US" sz="1200" kern="1200" baseline="0" dirty="0" err="1" smtClean="0">
                <a:solidFill>
                  <a:schemeClr val="tx1"/>
                </a:solidFill>
                <a:latin typeface="+mj-lt"/>
                <a:ea typeface="+mj-ea"/>
                <a:cs typeface="+mj-cs"/>
              </a:rPr>
              <a:t>hostas</a:t>
            </a:r>
            <a:r>
              <a:rPr lang="en-US" sz="1200" kern="1200" baseline="0" dirty="0" smtClean="0">
                <a:solidFill>
                  <a:schemeClr val="tx1"/>
                </a:solidFill>
                <a:latin typeface="+mj-lt"/>
                <a:ea typeface="+mj-ea"/>
                <a:cs typeface="+mj-cs"/>
              </a:rPr>
              <a:t>.  Size ranges from 3 inches to 5 feet high.  Some have very fragrant flowers.  Plant in shady locations.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Despite</a:t>
            </a:r>
            <a:r>
              <a:rPr lang="en-US" baseline="0" dirty="0" smtClean="0"/>
              <a:t> our long, hot summers, many blooming perennials contribute to Alabama’s beauty.  Our lengthy growing season allows us to grow plants that are not possible in other areas of the country.</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Japanese iris like wet feet.  Plant in sunny</a:t>
            </a:r>
            <a:r>
              <a:rPr lang="en-US" sz="1200" kern="1200" baseline="0" dirty="0" smtClean="0">
                <a:solidFill>
                  <a:schemeClr val="tx1"/>
                </a:solidFill>
                <a:latin typeface="+mj-lt"/>
                <a:ea typeface="+mj-ea"/>
                <a:cs typeface="+mj-cs"/>
              </a:rPr>
              <a:t> area.  Very large flowers with flattened heads.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Siberian iris also like wet feet and should be planted in full sun.  As with all iris they make excellent cut flowers.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We have both hybrid varieties and wildflower varieties of this plant.  It is easy to grow even in poor soils.</a:t>
            </a:r>
            <a:r>
              <a:rPr lang="en-US" sz="1200" kern="1200" baseline="0" dirty="0" smtClean="0">
                <a:solidFill>
                  <a:schemeClr val="tx1"/>
                </a:solidFill>
                <a:latin typeface="+mj-lt"/>
                <a:ea typeface="+mj-ea"/>
                <a:cs typeface="+mj-cs"/>
              </a:rPr>
              <a:t> Prefers full sun.</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love Perennials!  Why? Because I’m a lazy gardener! Perennials do not have to be replanted every year, but because they will remain in the same spot, proper bed preparation is essential.</a:t>
            </a:r>
          </a:p>
          <a:p>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Prefers full sun.  Many varieties.  ‘Becky’ has stronger stems and blooms somewhat later than other types.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err="1" smtClean="0">
                <a:solidFill>
                  <a:schemeClr val="tx1"/>
                </a:solidFill>
                <a:latin typeface="+mj-lt"/>
                <a:ea typeface="+mj-ea"/>
                <a:cs typeface="+mj-cs"/>
              </a:rPr>
              <a:t>Astilbe</a:t>
            </a:r>
            <a:r>
              <a:rPr lang="en-US" sz="1200" i="1" kern="1200" dirty="0" smtClean="0">
                <a:solidFill>
                  <a:schemeClr val="tx1"/>
                </a:solidFill>
                <a:latin typeface="+mj-lt"/>
                <a:ea typeface="+mj-ea"/>
                <a:cs typeface="+mj-cs"/>
              </a:rPr>
              <a:t> </a:t>
            </a:r>
            <a:r>
              <a:rPr lang="en-US" sz="1200" i="0" kern="1200" dirty="0" smtClean="0">
                <a:solidFill>
                  <a:schemeClr val="tx1"/>
                </a:solidFill>
                <a:latin typeface="+mj-lt"/>
                <a:ea typeface="+mj-ea"/>
                <a:cs typeface="+mj-cs"/>
              </a:rPr>
              <a:t> like shade with plenty of moisture.  Their foliage contributes as much as the flowers to a landscape.</a:t>
            </a:r>
            <a:endParaRPr lang="en-US" i="1"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Both perennial and annual varieties.  Grow best in full sun.</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Wildflower with poisonous roots.  Grows in half shade in woodsy areas.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Wide assortment of bloom colors.  Plant in full sun to partial shade.  Excellent cut flower.  Unfortunately voles like the bulbs.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Gets taller than the Asiatic lily and blooms a little later.  Likes full sun or partial shade.  Has the same vole problem.</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Gets 4 to 6 feet high so may need staking.  Likes sun or partial shade.  Flowers somewhat later than Asiatic or Oriental lilies.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We need to grow geraniums in half shade due to our summer heat.  They like moist, well-drained soil.</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j-lt"/>
                <a:ea typeface="+mj-ea"/>
                <a:cs typeface="+mj-cs"/>
              </a:rPr>
              <a:t>Does well in poor soil, likes full sun.  Deadheading prolongs bloom time.  Will self </a:t>
            </a:r>
            <a:r>
              <a:rPr lang="en-US" sz="1200" kern="1200" dirty="0" err="1" smtClean="0">
                <a:solidFill>
                  <a:schemeClr val="tx1"/>
                </a:solidFill>
                <a:latin typeface="+mj-lt"/>
                <a:ea typeface="+mj-ea"/>
                <a:cs typeface="+mj-cs"/>
              </a:rPr>
              <a:t>sow.</a:t>
            </a:r>
            <a:r>
              <a:rPr lang="en-US" sz="1200" kern="1200" dirty="0" smtClean="0">
                <a:solidFill>
                  <a:schemeClr val="tx1"/>
                </a:solidFill>
                <a:latin typeface="+mj-lt"/>
                <a:ea typeface="+mj-ea"/>
                <a:cs typeface="+mj-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Grows well in sun or partial shade.  Takes 2 or 3 years to get well established.  Common names comes from fact that buds are inflated and </a:t>
            </a:r>
            <a:r>
              <a:rPr lang="en-US" sz="1200" kern="1200" dirty="0" err="1" smtClean="0">
                <a:solidFill>
                  <a:schemeClr val="tx1"/>
                </a:solidFill>
                <a:latin typeface="+mj-lt"/>
                <a:ea typeface="+mj-ea"/>
                <a:cs typeface="+mj-cs"/>
              </a:rPr>
              <a:t>balloonlike</a:t>
            </a:r>
            <a:r>
              <a:rPr lang="en-US" sz="1200" kern="1200" dirty="0" smtClean="0">
                <a:solidFill>
                  <a:schemeClr val="tx1"/>
                </a:solidFill>
                <a:latin typeface="+mj-lt"/>
                <a:ea typeface="+mj-ea"/>
                <a:cs typeface="+mj-cs"/>
              </a:rPr>
              <a:t>.</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Incorporate/fortify - Add 3 to 4 inches organic matter to the bed to promote aeration and good drainage.  Add both lime and fertilizer to the bed.</a:t>
            </a:r>
            <a:r>
              <a:rPr lang="en-US" baseline="0" dirty="0" smtClean="0"/>
              <a:t>  Fertilizer should based on a soil test procured from the Extension Service.  These tests only cost $7 and should be performed every 3 to 5 years because soil composition does change.  Use 2 to 3 lbs. fertilizer per 100 sq. ft., 3 to 4 lbs. </a:t>
            </a:r>
            <a:r>
              <a:rPr lang="en-US" baseline="0" dirty="0" err="1" smtClean="0"/>
              <a:t>dolomitic</a:t>
            </a:r>
            <a:r>
              <a:rPr lang="en-US" baseline="0" dirty="0" smtClean="0"/>
              <a:t> lime per 100 sq. ft.  Incorporate fertilizer, lime, and organic matter 8 to 12 inches deep.</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There are thousands of varieties of day lilies.  Their blooms only last for one day but there are many buds on each plant.  Many varieties </a:t>
            </a:r>
            <a:r>
              <a:rPr lang="en-US" sz="1200" kern="1200" dirty="0" err="1" smtClean="0">
                <a:solidFill>
                  <a:schemeClr val="tx1"/>
                </a:solidFill>
                <a:latin typeface="+mj-lt"/>
                <a:ea typeface="+mj-ea"/>
                <a:cs typeface="+mj-cs"/>
              </a:rPr>
              <a:t>rebloom</a:t>
            </a:r>
            <a:r>
              <a:rPr lang="en-US" sz="1200" kern="1200" dirty="0" smtClean="0">
                <a:solidFill>
                  <a:schemeClr val="tx1"/>
                </a:solidFill>
                <a:latin typeface="+mj-lt"/>
                <a:ea typeface="+mj-ea"/>
                <a:cs typeface="+mj-cs"/>
              </a:rPr>
              <a:t> throughout the summer.</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j-lt"/>
                <a:ea typeface="+mj-ea"/>
                <a:cs typeface="+mj-cs"/>
              </a:rPr>
              <a:t>Thrives in full sun and blooms until first</a:t>
            </a:r>
            <a:r>
              <a:rPr lang="en-US" sz="1200" kern="1200" baseline="0" dirty="0" smtClean="0">
                <a:solidFill>
                  <a:schemeClr val="tx1"/>
                </a:solidFill>
                <a:latin typeface="+mj-lt"/>
                <a:ea typeface="+mj-ea"/>
                <a:cs typeface="+mj-cs"/>
              </a:rPr>
              <a:t> frost.  Susceptible to powdery mildew so provide good air circulation around plants.</a:t>
            </a:r>
            <a:endParaRPr lang="en-US" dirty="0" smtClean="0"/>
          </a:p>
          <a:p>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All parts of this plant are edible – flower petals are good as a soup garnish, leaves make tea. Plant in sun or half shade.</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There are many types and colors of dahlia blooms and many</a:t>
            </a:r>
            <a:r>
              <a:rPr lang="en-US" sz="1200" kern="1200" baseline="0" dirty="0" smtClean="0">
                <a:solidFill>
                  <a:schemeClr val="tx1"/>
                </a:solidFill>
                <a:latin typeface="+mj-lt"/>
                <a:ea typeface="+mj-ea"/>
                <a:cs typeface="+mj-cs"/>
              </a:rPr>
              <a:t> heights of plants.  Most dahlias require lifting the tubers in the fall and replanting in the spring.  The dahlia pictured has been in my family for well over 50 years and does not require lifting and replanting.</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Vines reach 9 feet or more.  Grows in full sun.  Blooms delightfully fragrant.  Excellent pass along plant.</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 glories of spring and summer fall is more subdued but color contrasts still provide garden interest.  Due to more temperate weather it’s probably</a:t>
            </a:r>
            <a:r>
              <a:rPr lang="en-US" baseline="0" dirty="0" smtClean="0"/>
              <a:t> the best time of year to perform garden maintenance and absolutely the best time to plant perennials.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Chrysanthemums are probably the most widely grown fall blooming perennial.  I obtained several varieties from Springhill Nurseries that are self-mounding</a:t>
            </a:r>
            <a:r>
              <a:rPr lang="en-US" sz="1200" kern="1200" baseline="0" dirty="0" smtClean="0">
                <a:solidFill>
                  <a:schemeClr val="tx1"/>
                </a:solidFill>
                <a:latin typeface="+mj-lt"/>
                <a:ea typeface="+mj-ea"/>
                <a:cs typeface="+mj-cs"/>
              </a:rPr>
              <a:t> and do not require pruning to maintain a nice shape.</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Tubers are edible.  Grows to 6 to 10 feet tall.  Blooms mid to late fall when little else is blooming.  Spreads readily so can become a pest.</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Drought resistant and also tolerates poor soil.  Grows in sun or half shade.  Many different varieties with varying heights and plant shapes.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Plant in sun or light shade.  Graceful arching stems with grayish green foliage bloom until hard frost.</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best time to plant perennials is in the fall because plants spend the winter developing their root system</a:t>
            </a:r>
            <a:r>
              <a:rPr lang="en-US" baseline="0" dirty="0" smtClean="0"/>
              <a:t> rather than expending energy on flowers and foliage.  The next best time to plant is very early spring ASAP following the last frost.  If this is done one must be much more conscientious about watering so the plants don’t dry out during our summer heat waves.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j-lt"/>
                <a:ea typeface="+mj-ea"/>
                <a:cs typeface="+mj-cs"/>
              </a:rPr>
              <a:t>Narrow, strap-shaped leaves are present fall through July then die down.  Blooms on bare stems appear in September.  Most common bloom color is red, but there are also pink, white or yellow ones.  Grow in sun or half shade.</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j-lt"/>
                <a:ea typeface="+mj-ea"/>
                <a:cs typeface="+mj-cs"/>
              </a:rPr>
              <a:t>Plants</a:t>
            </a:r>
            <a:r>
              <a:rPr lang="en-US" sz="1200" kern="1200" baseline="0" dirty="0" smtClean="0">
                <a:solidFill>
                  <a:schemeClr val="tx1"/>
                </a:solidFill>
                <a:latin typeface="+mj-lt"/>
                <a:ea typeface="+mj-ea"/>
                <a:cs typeface="+mj-cs"/>
              </a:rPr>
              <a:t> bloom after a rain.  Usually start blooming in mid summer.  Plant in full</a:t>
            </a:r>
            <a:r>
              <a:rPr lang="en-US" sz="1200" kern="1200" dirty="0" smtClean="0">
                <a:solidFill>
                  <a:schemeClr val="tx1"/>
                </a:solidFill>
                <a:latin typeface="+mj-lt"/>
                <a:ea typeface="+mj-ea"/>
                <a:cs typeface="+mj-cs"/>
              </a:rPr>
              <a:t> sun.</a:t>
            </a:r>
            <a:endParaRPr lang="en-US" dirty="0" smtClean="0"/>
          </a:p>
          <a:p>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Master Gardeners are available weekdays and some weekends to answer questions.  If there’s no answer when you call, leave a message and your call will be returned as soon as is possible.  Any questions which the Master Gardener</a:t>
            </a:r>
            <a:r>
              <a:rPr lang="en-US" baseline="0" dirty="0" smtClean="0"/>
              <a:t> cannot fully answer will be referred to an Extension agent.  There is a wealth of gardening books available.  Books written by someone from the South are generally more specific to our region.  If a book is not written by a Southern author one generally needs to cross reference light and water requirements.  Plants that need full sun in the North often need partial shade in the South.  The </a:t>
            </a:r>
            <a:r>
              <a:rPr lang="en-US" baseline="0" dirty="0" err="1" smtClean="0"/>
              <a:t>Powells</a:t>
            </a:r>
            <a:r>
              <a:rPr lang="en-US" baseline="0" dirty="0" smtClean="0"/>
              <a:t> at Petals from the Past in Jemison have been my best source of information.  They also offer free talks on various plant topics throughout the year.  Other nurseries (not usually big box ones) have trained staff who can be very helpful.  </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a huge amount of gardening information available on the web.  However one cannot</a:t>
            </a:r>
            <a:r>
              <a:rPr lang="en-US" baseline="0" dirty="0" smtClean="0"/>
              <a:t> always trust everything one reads on the internet!  These are Extension Service and university sites so they offer reliable information.</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F8D6AAD-4161-4770-84B6-317FEB908BE1}" type="slidenum">
              <a:rPr lang="en-US" smtClean="0"/>
              <a:pPr/>
              <a:t>64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Determine spacing – Check plant tag or gardening books for spacing between plants.  A new, properly planted perennial bed will look sparse because the plants widen greatly as they age.  Dig hole – hole needs to be twice as wide so it will be easy for plant roots to expand horizontally.  Do not make hole deeper than the plant root ball!  If hole is too deep, plant will tend to sink after a rain or watering.  Fill hole with water.  If the bed has been properly amended there should be no problem with drainage. Loosen roots – If plant is pot bound, loosen roots and spread in the bottom of</a:t>
            </a:r>
            <a:r>
              <a:rPr lang="en-US" baseline="0" dirty="0" smtClean="0"/>
              <a:t> the planting hole.  Make sure the plant is at ground level or slightly above ground level.  Firm soil lightly around the plant and water thoroughly at base.</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they are established, perennials are remarkably low maintenance.  However no garden can be entirely maintenance free!  These tasks need to be performed on a regular basis.</a:t>
            </a:r>
          </a:p>
          <a:p>
            <a:r>
              <a:rPr lang="en-US" dirty="0" smtClean="0"/>
              <a:t>Weeding – Your plants will do better with</a:t>
            </a:r>
            <a:r>
              <a:rPr lang="en-US" baseline="0" dirty="0" smtClean="0"/>
              <a:t> less competition from undesirables for water and nutrients</a:t>
            </a:r>
            <a:endParaRPr lang="en-US" dirty="0" smtClean="0"/>
          </a:p>
          <a:p>
            <a:r>
              <a:rPr lang="en-US" dirty="0" smtClean="0"/>
              <a:t>Mulching</a:t>
            </a:r>
            <a:r>
              <a:rPr lang="en-US" baseline="0" dirty="0" smtClean="0"/>
              <a:t> – Keeps weeds to a minimum, retains moisture, nourishes plants as it disintegrates</a:t>
            </a:r>
          </a:p>
          <a:p>
            <a:r>
              <a:rPr lang="en-US" baseline="0" dirty="0" smtClean="0"/>
              <a:t>Staking – Do it sooner rather than later</a:t>
            </a:r>
          </a:p>
          <a:p>
            <a:r>
              <a:rPr lang="en-US" baseline="0" dirty="0" smtClean="0"/>
              <a:t>Deadheading – Promotes additional blooms and longer bloom time</a:t>
            </a:r>
          </a:p>
          <a:p>
            <a:r>
              <a:rPr lang="en-US" baseline="0" dirty="0" smtClean="0"/>
              <a:t>Feeding – The more mulching done, less feeding needed.  Nitrogen-rich (first number) fertilizer early in growing season helps build strong plant.  Phosphate-rich (second number) at flowering time can improve the quality of bloom.  Phosphorus is retained in the soil for a long time so be sure to have a soil test from the Extension Service performed before adding phosphorus.  If there is already lots of phosphorus in the soil it doesn’t accomplish anything to add more.</a:t>
            </a:r>
          </a:p>
          <a:p>
            <a:r>
              <a:rPr lang="en-US" baseline="0" dirty="0" smtClean="0"/>
              <a:t>Watering – 1 inch water per week, water deeply at base of plants rather than overhead watering.</a:t>
            </a:r>
          </a:p>
          <a:p>
            <a:r>
              <a:rPr lang="en-US" baseline="0" dirty="0" smtClean="0"/>
              <a:t>There are too many pests and weeds to address in this talk.  Be observant, pull weeds, and control pests before they become overpowering.</a:t>
            </a:r>
          </a:p>
          <a:p>
            <a:r>
              <a:rPr lang="en-US" baseline="0" dirty="0" smtClean="0"/>
              <a:t>We will be covering plant pictures at a rapid clip.  If you have questions about a particular plant, mark it on your handout and we will address questions after this talk is over.</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a:t>
            </a:r>
            <a:r>
              <a:rPr lang="en-US" baseline="0" dirty="0" smtClean="0"/>
              <a:t> of the plants we are about to cover </a:t>
            </a:r>
            <a:r>
              <a:rPr lang="en-US" baseline="0" dirty="0" smtClean="0"/>
              <a:t>can thrive for many years.  </a:t>
            </a:r>
            <a:r>
              <a:rPr lang="en-US" baseline="0" dirty="0" smtClean="0"/>
              <a:t>They </a:t>
            </a:r>
            <a:r>
              <a:rPr lang="en-US" baseline="0" dirty="0" smtClean="0"/>
              <a:t>can survive </a:t>
            </a:r>
            <a:r>
              <a:rPr lang="en-US" baseline="0" dirty="0" smtClean="0"/>
              <a:t>the drought and also </a:t>
            </a:r>
            <a:r>
              <a:rPr lang="en-US" baseline="0" dirty="0" smtClean="0"/>
              <a:t>wet conditions.</a:t>
            </a:r>
            <a:endParaRPr lang="en-US" dirty="0"/>
          </a:p>
        </p:txBody>
      </p:sp>
      <p:sp>
        <p:nvSpPr>
          <p:cNvPr id="4" name="Slide Number Placeholder 3"/>
          <p:cNvSpPr>
            <a:spLocks noGrp="1"/>
          </p:cNvSpPr>
          <p:nvPr>
            <p:ph type="sldNum" sz="quarter" idx="10"/>
          </p:nvPr>
        </p:nvSpPr>
        <p:spPr/>
        <p:txBody>
          <a:bodyPr/>
          <a:lstStyle/>
          <a:p>
            <a:fld id="{8F8D6AAD-4161-4770-84B6-317FEB908BE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800100" y="6492875"/>
            <a:ext cx="2133600" cy="365125"/>
          </a:xfrm>
          <a:prstGeom prst="rect">
            <a:avLst/>
          </a:prstGeom>
        </p:spPr>
        <p:txBody>
          <a:bodyPr/>
          <a:lstStyle/>
          <a:p>
            <a:fld id="{F817F92F-949B-48FC-AD6C-DC44059D0CAE}" type="datetimeFigureOut">
              <a:rPr lang="en-US" smtClean="0"/>
              <a:pPr/>
              <a:t>2/26/2010</a:t>
            </a:fld>
            <a:endParaRPr lang="en-US" dirty="0"/>
          </a:p>
        </p:txBody>
      </p:sp>
      <p:pic>
        <p:nvPicPr>
          <p:cNvPr id="7" name="Picture 6" descr="new MG logo - green.tif"/>
          <p:cNvPicPr>
            <a:picLocks noChangeAspect="1"/>
          </p:cNvPicPr>
          <p:nvPr userDrawn="1"/>
        </p:nvPicPr>
        <p:blipFill>
          <a:blip r:embed="rId2" cstate="print"/>
          <a:stretch>
            <a:fillRect/>
          </a:stretch>
        </p:blipFill>
        <p:spPr>
          <a:xfrm>
            <a:off x="0" y="6240806"/>
            <a:ext cx="628650" cy="617194"/>
          </a:xfrm>
          <a:prstGeom prst="rect">
            <a:avLst/>
          </a:prstGeom>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tiff"/><Relationship Id="rId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alpha val="26000"/>
              </a:srgbClr>
            </a:gs>
            <a:gs pos="50000">
              <a:srgbClr val="9CB86E">
                <a:alpha val="50000"/>
              </a:srgbClr>
            </a:gs>
            <a:gs pos="100000">
              <a:schemeClr val="accent4">
                <a:lumMod val="75000"/>
                <a:alpha val="48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new MG logo - green.tif"/>
          <p:cNvPicPr>
            <a:picLocks noChangeAspect="1"/>
          </p:cNvPicPr>
          <p:nvPr/>
        </p:nvPicPr>
        <p:blipFill>
          <a:blip r:embed="rId4" cstate="print"/>
          <a:stretch>
            <a:fillRect/>
          </a:stretch>
        </p:blipFill>
        <p:spPr>
          <a:xfrm>
            <a:off x="0" y="6240806"/>
            <a:ext cx="628650" cy="617194"/>
          </a:xfrm>
          <a:prstGeom prst="rect">
            <a:avLst/>
          </a:prstGeom>
        </p:spPr>
      </p:pic>
      <p:sp>
        <p:nvSpPr>
          <p:cNvPr id="6" name="Footer Placeholder 5"/>
          <p:cNvSpPr>
            <a:spLocks noGrp="1"/>
          </p:cNvSpPr>
          <p:nvPr>
            <p:ph type="ftr" sz="quarter" idx="3"/>
          </p:nvPr>
        </p:nvSpPr>
        <p:spPr>
          <a:xfrm>
            <a:off x="3143250" y="6343650"/>
            <a:ext cx="2895600" cy="365125"/>
          </a:xfrm>
          <a:prstGeom prst="rect">
            <a:avLst/>
          </a:prstGeom>
          <a:noFill/>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aces-c-vert.tif"/>
          <p:cNvPicPr>
            <a:picLocks noChangeAspect="1"/>
          </p:cNvPicPr>
          <p:nvPr userDrawn="1"/>
        </p:nvPicPr>
        <p:blipFill>
          <a:blip r:embed="rId5" cstate="print"/>
          <a:stretch>
            <a:fillRect/>
          </a:stretch>
        </p:blipFill>
        <p:spPr>
          <a:xfrm>
            <a:off x="8286750" y="6165850"/>
            <a:ext cx="857250" cy="6921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4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5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5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628650" y="3143250"/>
            <a:ext cx="7772400" cy="1470025"/>
          </a:xfrm>
        </p:spPr>
        <p:txBody>
          <a:bodyPr>
            <a:noAutofit/>
          </a:bodyPr>
          <a:lstStyle/>
          <a:p>
            <a:r>
              <a:rPr lang="en-US" sz="6000" dirty="0" smtClean="0">
                <a:solidFill>
                  <a:schemeClr val="accent3"/>
                </a:solidFill>
              </a:rPr>
              <a:t>Make your Garden </a:t>
            </a:r>
            <a:br>
              <a:rPr lang="en-US" sz="6000" dirty="0" smtClean="0">
                <a:solidFill>
                  <a:schemeClr val="accent3"/>
                </a:solidFill>
              </a:rPr>
            </a:br>
            <a:r>
              <a:rPr lang="en-US" sz="6000" dirty="0" smtClean="0">
                <a:solidFill>
                  <a:schemeClr val="accent3"/>
                </a:solidFill>
              </a:rPr>
              <a:t>Pop with Perennials</a:t>
            </a:r>
            <a:endParaRPr lang="en-US" sz="6000" dirty="0">
              <a:solidFill>
                <a:schemeClr val="accent3"/>
              </a:solidFill>
            </a:endParaRPr>
          </a:p>
        </p:txBody>
      </p:sp>
      <p:pic>
        <p:nvPicPr>
          <p:cNvPr id="4" name="Picture 3" descr="aces-c-vert.wmf"/>
          <p:cNvPicPr>
            <a:picLocks noChangeAspect="1"/>
          </p:cNvPicPr>
          <p:nvPr/>
        </p:nvPicPr>
        <p:blipFill>
          <a:blip r:embed="rId3" cstate="print"/>
          <a:stretch>
            <a:fillRect/>
          </a:stretch>
        </p:blipFill>
        <p:spPr>
          <a:xfrm>
            <a:off x="228599" y="171450"/>
            <a:ext cx="3028951" cy="2447000"/>
          </a:xfrm>
          <a:prstGeom prst="rect">
            <a:avLst/>
          </a:prstGeom>
          <a:ln>
            <a:solidFill>
              <a:schemeClr val="accent6"/>
            </a:solidFill>
          </a:ln>
        </p:spPr>
      </p:pic>
      <p:pic>
        <p:nvPicPr>
          <p:cNvPr id="5" name="Picture 4" descr="new MG logo - green.jpg"/>
          <p:cNvPicPr>
            <a:picLocks noChangeAspect="1"/>
          </p:cNvPicPr>
          <p:nvPr/>
        </p:nvPicPr>
        <p:blipFill>
          <a:blip r:embed="rId4" cstate="print"/>
          <a:stretch>
            <a:fillRect/>
          </a:stretch>
        </p:blipFill>
        <p:spPr>
          <a:xfrm>
            <a:off x="6057900" y="171450"/>
            <a:ext cx="2723388" cy="2673759"/>
          </a:xfrm>
          <a:prstGeom prst="rect">
            <a:avLst/>
          </a:prstGeom>
          <a:ln>
            <a:solidFill>
              <a:schemeClr val="accent6"/>
            </a:solidFill>
          </a:ln>
        </p:spPr>
      </p:pic>
      <p:sp>
        <p:nvSpPr>
          <p:cNvPr id="7" name="TextBox 6"/>
          <p:cNvSpPr txBox="1"/>
          <p:nvPr/>
        </p:nvSpPr>
        <p:spPr>
          <a:xfrm>
            <a:off x="1543050" y="4914900"/>
            <a:ext cx="6457950" cy="1384995"/>
          </a:xfrm>
          <a:prstGeom prst="rect">
            <a:avLst/>
          </a:prstGeom>
          <a:noFill/>
        </p:spPr>
        <p:txBody>
          <a:bodyPr wrap="square" rtlCol="0">
            <a:spAutoFit/>
          </a:bodyPr>
          <a:lstStyle/>
          <a:p>
            <a:r>
              <a:rPr lang="en-US" sz="2800" dirty="0" smtClean="0"/>
              <a:t>Program by the Alabama Cooperative Extension System and Alabama Master Gardener’s </a:t>
            </a:r>
            <a:endParaRPr lang="en-US" sz="2800" dirty="0"/>
          </a:p>
        </p:txBody>
      </p:sp>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ve Porter\Pictures\Flowers August\Yard Flowers 231.jpg"/>
          <p:cNvPicPr>
            <a:picLocks noChangeAspect="1" noChangeArrowheads="1"/>
          </p:cNvPicPr>
          <p:nvPr/>
        </p:nvPicPr>
        <p:blipFill>
          <a:blip r:embed="rId3" cstate="print"/>
          <a:srcRect/>
          <a:stretch>
            <a:fillRect/>
          </a:stretch>
        </p:blipFill>
        <p:spPr bwMode="auto">
          <a:xfrm rot="515776">
            <a:off x="2961430" y="1699526"/>
            <a:ext cx="6229350" cy="4152900"/>
          </a:xfrm>
          <a:prstGeom prst="rect">
            <a:avLst/>
          </a:prstGeom>
          <a:noFill/>
        </p:spPr>
      </p:pic>
      <p:pic>
        <p:nvPicPr>
          <p:cNvPr id="3" name="Picture 2" descr="C:\Users\Steve Porter\Pictures\Flowers April\Flowers April 037.jpg"/>
          <p:cNvPicPr>
            <a:picLocks noChangeAspect="1" noChangeArrowheads="1"/>
          </p:cNvPicPr>
          <p:nvPr/>
        </p:nvPicPr>
        <p:blipFill>
          <a:blip r:embed="rId4" cstate="print"/>
          <a:srcRect/>
          <a:stretch>
            <a:fillRect/>
          </a:stretch>
        </p:blipFill>
        <p:spPr bwMode="auto">
          <a:xfrm rot="4818334">
            <a:off x="-520269" y="1595518"/>
            <a:ext cx="5964338" cy="3976225"/>
          </a:xfrm>
          <a:prstGeom prst="rect">
            <a:avLst/>
          </a:prstGeom>
          <a:noFill/>
        </p:spPr>
      </p:pic>
      <p:sp>
        <p:nvSpPr>
          <p:cNvPr id="2" name="Title 1"/>
          <p:cNvSpPr>
            <a:spLocks noGrp="1"/>
          </p:cNvSpPr>
          <p:nvPr>
            <p:ph type="title"/>
          </p:nvPr>
        </p:nvSpPr>
        <p:spPr>
          <a:effectLst>
            <a:outerShdw blurRad="165100" dist="38100" dir="2700000" algn="tl" rotWithShape="0">
              <a:schemeClr val="bg2">
                <a:alpha val="40000"/>
              </a:schemeClr>
            </a:outerShdw>
          </a:effectLst>
        </p:spPr>
        <p:txBody>
          <a:bodyPr>
            <a:noAutofit/>
          </a:bodyPr>
          <a:lstStyle/>
          <a:p>
            <a:r>
              <a:rPr lang="en-US" sz="4000" i="1" dirty="0" smtClean="0">
                <a:solidFill>
                  <a:schemeClr val="accent3"/>
                </a:solidFill>
                <a:effectLst>
                  <a:outerShdw blurRad="127000" dist="63500" dir="2700000" algn="tl" rotWithShape="0">
                    <a:schemeClr val="accent4"/>
                  </a:outerShdw>
                </a:effectLst>
              </a:rPr>
              <a:t>Oxalis</a:t>
            </a:r>
            <a:br>
              <a:rPr lang="en-US" sz="4000" i="1" dirty="0" smtClean="0">
                <a:solidFill>
                  <a:schemeClr val="accent3"/>
                </a:solidFill>
                <a:effectLst>
                  <a:outerShdw blurRad="127000" dist="63500" dir="2700000" algn="tl" rotWithShape="0">
                    <a:schemeClr val="accent4"/>
                  </a:outerShdw>
                </a:effectLst>
              </a:rPr>
            </a:br>
            <a:r>
              <a:rPr lang="en-US" sz="4000" i="1" dirty="0" smtClean="0">
                <a:solidFill>
                  <a:schemeClr val="accent3"/>
                </a:solidFill>
                <a:effectLst>
                  <a:outerShdw blurRad="127000" dist="63500" dir="2700000" algn="tl" rotWithShape="0">
                    <a:schemeClr val="accent4"/>
                  </a:outerShdw>
                </a:effectLst>
              </a:rPr>
              <a:t> </a:t>
            </a:r>
            <a:r>
              <a:rPr lang="en-US" sz="4000" dirty="0" smtClean="0">
                <a:solidFill>
                  <a:schemeClr val="accent3"/>
                </a:solidFill>
                <a:effectLst>
                  <a:outerShdw blurRad="127000" dist="63500" dir="2700000" algn="tl" rotWithShape="0">
                    <a:schemeClr val="accent4"/>
                  </a:outerShdw>
                </a:effectLst>
              </a:rPr>
              <a:t>Wood Sorrel</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Steve Porter\Documents\Porter House Seasons\Winter\January\Flowers March 012.jpg"/>
          <p:cNvPicPr>
            <a:picLocks noChangeAspect="1" noChangeArrowheads="1"/>
          </p:cNvPicPr>
          <p:nvPr/>
        </p:nvPicPr>
        <p:blipFill>
          <a:blip r:embed="rId3" cstate="print"/>
          <a:srcRect/>
          <a:stretch>
            <a:fillRect/>
          </a:stretch>
        </p:blipFill>
        <p:spPr bwMode="auto">
          <a:xfrm rot="758439">
            <a:off x="4833840" y="36934"/>
            <a:ext cx="5486400" cy="4045319"/>
          </a:xfrm>
          <a:prstGeom prst="rect">
            <a:avLst/>
          </a:prstGeom>
          <a:noFill/>
          <a:ln>
            <a:solidFill>
              <a:schemeClr val="accent1"/>
            </a:solidFill>
          </a:ln>
        </p:spPr>
      </p:pic>
      <p:pic>
        <p:nvPicPr>
          <p:cNvPr id="2050" name="Picture 2" descr="C:\Users\Steve Porter\Documents\Porter House Seasons\Winter\January\Flowers March 028.jpg"/>
          <p:cNvPicPr>
            <a:picLocks noChangeAspect="1" noChangeArrowheads="1"/>
          </p:cNvPicPr>
          <p:nvPr/>
        </p:nvPicPr>
        <p:blipFill>
          <a:blip r:embed="rId4" cstate="print"/>
          <a:srcRect/>
          <a:stretch>
            <a:fillRect/>
          </a:stretch>
        </p:blipFill>
        <p:spPr bwMode="auto">
          <a:xfrm rot="232436">
            <a:off x="4171883" y="3119211"/>
            <a:ext cx="5343525" cy="3562350"/>
          </a:xfrm>
          <a:prstGeom prst="rect">
            <a:avLst/>
          </a:prstGeom>
          <a:noFill/>
          <a:ln>
            <a:solidFill>
              <a:schemeClr val="accent1"/>
            </a:solidFill>
          </a:ln>
        </p:spPr>
      </p:pic>
      <p:pic>
        <p:nvPicPr>
          <p:cNvPr id="2052" name="Picture 4" descr="C:\Users\Steve Porter\Documents\Porter House Seasons\Winter\January\Flowers April 031.jpg"/>
          <p:cNvPicPr>
            <a:picLocks noChangeAspect="1" noChangeArrowheads="1"/>
          </p:cNvPicPr>
          <p:nvPr/>
        </p:nvPicPr>
        <p:blipFill>
          <a:blip r:embed="rId5" cstate="print"/>
          <a:srcRect/>
          <a:stretch>
            <a:fillRect/>
          </a:stretch>
        </p:blipFill>
        <p:spPr bwMode="auto">
          <a:xfrm rot="269007">
            <a:off x="-140672" y="-232041"/>
            <a:ext cx="5915025" cy="3943350"/>
          </a:xfrm>
          <a:prstGeom prst="rect">
            <a:avLst/>
          </a:prstGeom>
          <a:noFill/>
          <a:ln>
            <a:solidFill>
              <a:schemeClr val="accent1"/>
            </a:solidFill>
          </a:ln>
        </p:spPr>
      </p:pic>
      <p:pic>
        <p:nvPicPr>
          <p:cNvPr id="2051" name="Picture 3" descr="C:\Users\Steve Porter\Documents\Porter House Seasons\Winter\January\Flowers March 022.jpg"/>
          <p:cNvPicPr>
            <a:picLocks noChangeAspect="1" noChangeArrowheads="1"/>
          </p:cNvPicPr>
          <p:nvPr/>
        </p:nvPicPr>
        <p:blipFill>
          <a:blip r:embed="rId6" cstate="print"/>
          <a:srcRect/>
          <a:stretch>
            <a:fillRect/>
          </a:stretch>
        </p:blipFill>
        <p:spPr bwMode="auto">
          <a:xfrm rot="21226577">
            <a:off x="153135" y="3327132"/>
            <a:ext cx="4613865" cy="3075910"/>
          </a:xfrm>
          <a:prstGeom prst="rect">
            <a:avLst/>
          </a:prstGeom>
          <a:noFill/>
          <a:ln>
            <a:solidFill>
              <a:schemeClr val="accent1"/>
            </a:solidFill>
          </a:ln>
        </p:spPr>
      </p:pic>
      <p:sp>
        <p:nvSpPr>
          <p:cNvPr id="2" name="Title 1"/>
          <p:cNvSpPr>
            <a:spLocks noGrp="1"/>
          </p:cNvSpPr>
          <p:nvPr>
            <p:ph type="title"/>
          </p:nvPr>
        </p:nvSpPr>
        <p:spPr>
          <a:xfrm>
            <a:off x="457200" y="228600"/>
            <a:ext cx="8229600" cy="1143000"/>
          </a:xfrm>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Helleborus</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Christmas and Lenten Rose</a:t>
            </a:r>
          </a:p>
        </p:txBody>
      </p:sp>
    </p:spTree>
  </p:cSld>
  <p:clrMapOvr>
    <a:masterClrMapping/>
  </p:clrMapOvr>
  <p:transition advTm="20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Steve Porter\Documents\Porter House Seasons\Spring\April\Flowers April 044.jpg"/>
          <p:cNvPicPr>
            <a:picLocks noChangeAspect="1" noChangeArrowheads="1"/>
          </p:cNvPicPr>
          <p:nvPr/>
        </p:nvPicPr>
        <p:blipFill>
          <a:blip r:embed="rId3" cstate="print"/>
          <a:srcRect/>
          <a:stretch>
            <a:fillRect/>
          </a:stretch>
        </p:blipFill>
        <p:spPr bwMode="auto">
          <a:xfrm>
            <a:off x="0" y="0"/>
            <a:ext cx="9144000" cy="6096000"/>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Ajuga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Bugleweed</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teve Porter\Documents\Porter House Seasons\Winter\January\IMG_5158.JPG"/>
          <p:cNvPicPr>
            <a:picLocks noChangeAspect="1" noChangeArrowheads="1"/>
          </p:cNvPicPr>
          <p:nvPr/>
        </p:nvPicPr>
        <p:blipFill>
          <a:blip r:embed="rId3" cstate="print"/>
          <a:srcRect/>
          <a:stretch>
            <a:fillRect/>
          </a:stretch>
        </p:blipFill>
        <p:spPr bwMode="auto">
          <a:xfrm rot="2595862">
            <a:off x="319530" y="422836"/>
            <a:ext cx="5304753" cy="3536502"/>
          </a:xfrm>
          <a:prstGeom prst="rect">
            <a:avLst/>
          </a:prstGeom>
          <a:noFill/>
          <a:ln>
            <a:solidFill>
              <a:schemeClr val="accent1"/>
            </a:solidFill>
          </a:ln>
        </p:spPr>
      </p:pic>
      <p:pic>
        <p:nvPicPr>
          <p:cNvPr id="7172" name="Picture 4" descr="C:\Users\Steve Porter\Pictures\Flowers Jan-Feb\IMG_5142.JPG"/>
          <p:cNvPicPr>
            <a:picLocks noChangeAspect="1" noChangeArrowheads="1"/>
          </p:cNvPicPr>
          <p:nvPr/>
        </p:nvPicPr>
        <p:blipFill>
          <a:blip r:embed="rId4" cstate="print"/>
          <a:srcRect/>
          <a:stretch>
            <a:fillRect/>
          </a:stretch>
        </p:blipFill>
        <p:spPr bwMode="auto">
          <a:xfrm rot="20152047">
            <a:off x="3755378" y="1050755"/>
            <a:ext cx="5994317" cy="3996211"/>
          </a:xfrm>
          <a:prstGeom prst="rect">
            <a:avLst/>
          </a:prstGeom>
          <a:noFill/>
          <a:ln>
            <a:solidFill>
              <a:schemeClr val="accent1"/>
            </a:solidFill>
          </a:ln>
        </p:spPr>
      </p:pic>
      <p:sp>
        <p:nvSpPr>
          <p:cNvPr id="2" name="Title 1"/>
          <p:cNvSpPr>
            <a:spLocks noGrp="1"/>
          </p:cNvSpPr>
          <p:nvPr>
            <p:ph type="title"/>
          </p:nvPr>
        </p:nvSpPr>
        <p:spPr/>
        <p:txBody>
          <a:bodyPr>
            <a:norm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Cyclamen</a:t>
            </a:r>
            <a:endParaRPr lang="en-US" sz="4000" i="1" dirty="0">
              <a:solidFill>
                <a:schemeClr val="accent3"/>
              </a:solidFill>
              <a:effectLst>
                <a:outerShdw blurRad="127000" dist="63500" dir="2700000" algn="tl" rotWithShape="0">
                  <a:schemeClr val="accent4"/>
                </a:outerShdw>
              </a:effectLst>
            </a:endParaRPr>
          </a:p>
        </p:txBody>
      </p:sp>
      <p:pic>
        <p:nvPicPr>
          <p:cNvPr id="1026" name="Picture 2" descr="C:\Users\Steve Porter\Pictures\Yard Flowers - Feb 2009\IMG_1470.JPG"/>
          <p:cNvPicPr>
            <a:picLocks noChangeAspect="1" noChangeArrowheads="1"/>
          </p:cNvPicPr>
          <p:nvPr/>
        </p:nvPicPr>
        <p:blipFill>
          <a:blip r:embed="rId5" cstate="print"/>
          <a:srcRect/>
          <a:stretch>
            <a:fillRect/>
          </a:stretch>
        </p:blipFill>
        <p:spPr bwMode="auto">
          <a:xfrm>
            <a:off x="171450" y="2762250"/>
            <a:ext cx="5486400" cy="3657600"/>
          </a:xfrm>
          <a:prstGeom prst="rect">
            <a:avLst/>
          </a:prstGeom>
          <a:noFill/>
        </p:spPr>
      </p:pic>
    </p:spTree>
  </p:cSld>
  <p:clrMapOvr>
    <a:masterClrMapping/>
  </p:clrMapOvr>
  <p:transition advTm="20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Steve Porter\Documents\Porter House Seasons\Winter\January\IMG_5137.JPG"/>
          <p:cNvPicPr>
            <a:picLocks noChangeAspect="1" noChangeArrowheads="1"/>
          </p:cNvPicPr>
          <p:nvPr/>
        </p:nvPicPr>
        <p:blipFill>
          <a:blip r:embed="rId3" cstate="print"/>
          <a:srcRect/>
          <a:stretch>
            <a:fillRect/>
          </a:stretch>
        </p:blipFill>
        <p:spPr bwMode="auto">
          <a:xfrm rot="4947402">
            <a:off x="4474668" y="2413337"/>
            <a:ext cx="5886450" cy="3924300"/>
          </a:xfrm>
          <a:prstGeom prst="rect">
            <a:avLst/>
          </a:prstGeom>
          <a:noFill/>
          <a:ln>
            <a:solidFill>
              <a:schemeClr val="accent1"/>
            </a:solidFill>
          </a:ln>
        </p:spPr>
      </p:pic>
      <p:pic>
        <p:nvPicPr>
          <p:cNvPr id="3074" name="Picture 2" descr="C:\Users\Steve Porter\Documents\Porter House Seasons\Winter\January\IMG_5133.JPG"/>
          <p:cNvPicPr>
            <a:picLocks noChangeAspect="1" noChangeArrowheads="1"/>
          </p:cNvPicPr>
          <p:nvPr/>
        </p:nvPicPr>
        <p:blipFill>
          <a:blip r:embed="rId4" cstate="print"/>
          <a:srcRect/>
          <a:stretch>
            <a:fillRect/>
          </a:stretch>
        </p:blipFill>
        <p:spPr bwMode="auto">
          <a:xfrm rot="908341">
            <a:off x="-874081" y="1609164"/>
            <a:ext cx="6317933" cy="4211955"/>
          </a:xfrm>
          <a:prstGeom prst="rect">
            <a:avLst/>
          </a:prstGeom>
          <a:noFill/>
          <a:ln>
            <a:solidFill>
              <a:schemeClr val="accent1"/>
            </a:solidFill>
          </a:ln>
        </p:spPr>
      </p:pic>
      <p:pic>
        <p:nvPicPr>
          <p:cNvPr id="3076" name="Picture 4" descr="C:\Users\Steve Porter\Pictures\2007-12-07 Winter Flowers 2007\Winter Flowers 2007 002.JPG"/>
          <p:cNvPicPr>
            <a:picLocks noChangeAspect="1" noChangeArrowheads="1"/>
          </p:cNvPicPr>
          <p:nvPr/>
        </p:nvPicPr>
        <p:blipFill>
          <a:blip r:embed="rId5" cstate="print">
            <a:lum bright="10000"/>
          </a:blip>
          <a:srcRect/>
          <a:stretch>
            <a:fillRect/>
          </a:stretch>
        </p:blipFill>
        <p:spPr bwMode="auto">
          <a:xfrm rot="20974897">
            <a:off x="2243029" y="-24863"/>
            <a:ext cx="5763965" cy="3842643"/>
          </a:xfrm>
          <a:prstGeom prst="rect">
            <a:avLst/>
          </a:prstGeom>
          <a:noFill/>
        </p:spPr>
      </p:pic>
      <p:sp>
        <p:nvSpPr>
          <p:cNvPr id="2" name="Title 1"/>
          <p:cNvSpPr>
            <a:spLocks noGrp="1"/>
          </p:cNvSpPr>
          <p:nvPr>
            <p:ph type="title"/>
          </p:nvPr>
        </p:nvSpPr>
        <p:spPr/>
        <p:txBody>
          <a:bodyPr>
            <a:noAutofit/>
          </a:bodyPr>
          <a:lstStyle/>
          <a:p>
            <a:pPr>
              <a:defRPr/>
            </a:pPr>
            <a:r>
              <a:rPr lang="en-US" sz="4000" i="1" dirty="0" err="1" smtClean="0">
                <a:solidFill>
                  <a:schemeClr val="accent3"/>
                </a:solidFill>
                <a:effectLst>
                  <a:outerShdw blurRad="127000" dist="63500" dir="2700000" algn="tl" rotWithShape="0">
                    <a:schemeClr val="accent4"/>
                  </a:outerShdw>
                </a:effectLst>
              </a:rPr>
              <a:t>Iridacae</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Crocus</a:t>
            </a:r>
          </a:p>
        </p:txBody>
      </p:sp>
    </p:spTree>
  </p:cSld>
  <p:clrMapOvr>
    <a:masterClrMapping/>
  </p:clrMapOvr>
  <p:transition advTm="20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Steve Porter\Pictures\Flowers Jan-Feb\IMG_5264.JPG"/>
          <p:cNvPicPr>
            <a:picLocks noChangeAspect="1" noChangeArrowheads="1"/>
          </p:cNvPicPr>
          <p:nvPr/>
        </p:nvPicPr>
        <p:blipFill>
          <a:blip r:embed="rId3" cstate="print"/>
          <a:srcRect/>
          <a:stretch>
            <a:fillRect/>
          </a:stretch>
        </p:blipFill>
        <p:spPr bwMode="auto">
          <a:xfrm rot="700455">
            <a:off x="-846012" y="2033358"/>
            <a:ext cx="5200650" cy="3467100"/>
          </a:xfrm>
          <a:prstGeom prst="rect">
            <a:avLst/>
          </a:prstGeom>
          <a:noFill/>
        </p:spPr>
      </p:pic>
      <p:pic>
        <p:nvPicPr>
          <p:cNvPr id="4100" name="Picture 4" descr="C:\Users\Steve Porter\Documents\Porter House Seasons\Winter\February\Flowers March 154.jpg"/>
          <p:cNvPicPr>
            <a:picLocks noChangeAspect="1" noChangeArrowheads="1"/>
          </p:cNvPicPr>
          <p:nvPr/>
        </p:nvPicPr>
        <p:blipFill>
          <a:blip r:embed="rId4" cstate="print"/>
          <a:srcRect/>
          <a:stretch>
            <a:fillRect/>
          </a:stretch>
        </p:blipFill>
        <p:spPr bwMode="auto">
          <a:xfrm rot="21437244">
            <a:off x="49999" y="76532"/>
            <a:ext cx="3286125" cy="2190750"/>
          </a:xfrm>
          <a:prstGeom prst="rect">
            <a:avLst/>
          </a:prstGeom>
          <a:noFill/>
        </p:spPr>
      </p:pic>
      <p:pic>
        <p:nvPicPr>
          <p:cNvPr id="4098" name="Picture 2" descr="C:\Users\Steve Porter\Pictures\Flowers Jan-Feb\IMG_5303.JPG"/>
          <p:cNvPicPr>
            <a:picLocks noChangeAspect="1" noChangeArrowheads="1"/>
          </p:cNvPicPr>
          <p:nvPr/>
        </p:nvPicPr>
        <p:blipFill>
          <a:blip r:embed="rId5" cstate="print"/>
          <a:srcRect/>
          <a:stretch>
            <a:fillRect/>
          </a:stretch>
        </p:blipFill>
        <p:spPr bwMode="auto">
          <a:xfrm rot="21128938">
            <a:off x="3394506" y="-627790"/>
            <a:ext cx="6151317" cy="4100878"/>
          </a:xfrm>
          <a:prstGeom prst="rect">
            <a:avLst/>
          </a:prstGeom>
          <a:noFill/>
        </p:spPr>
      </p:pic>
      <p:sp>
        <p:nvSpPr>
          <p:cNvPr id="2" name="Title 1"/>
          <p:cNvSpPr>
            <a:spLocks noGrp="1"/>
          </p:cNvSpPr>
          <p:nvPr>
            <p:ph type="title"/>
          </p:nvPr>
        </p:nvSpPr>
        <p:spPr/>
        <p:txBody>
          <a:bodyPr>
            <a:normAutofit fontScale="90000"/>
          </a:bodyPr>
          <a:lstStyle/>
          <a:p>
            <a:pPr>
              <a:defRPr/>
            </a:pPr>
            <a:r>
              <a:rPr lang="en-US" sz="4000" i="1" dirty="0" err="1" smtClean="0">
                <a:solidFill>
                  <a:schemeClr val="accent3"/>
                </a:solidFill>
                <a:effectLst>
                  <a:outerShdw blurRad="127000" dist="63500" dir="2700000" algn="tl" rotWithShape="0">
                    <a:schemeClr val="accent4"/>
                  </a:outerShdw>
                </a:effectLst>
              </a:rPr>
              <a:t>Tulipa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Tulips</a:t>
            </a:r>
            <a:endParaRPr lang="en-US" sz="4000" dirty="0">
              <a:solidFill>
                <a:schemeClr val="accent3"/>
              </a:solidFill>
              <a:effectLst>
                <a:outerShdw blurRad="127000" dist="63500" dir="2700000" algn="tl" rotWithShape="0">
                  <a:schemeClr val="accent4"/>
                </a:outerShdw>
              </a:effectLst>
            </a:endParaRPr>
          </a:p>
        </p:txBody>
      </p:sp>
      <p:pic>
        <p:nvPicPr>
          <p:cNvPr id="4101" name="Picture 5" descr="C:\Users\Steve Porter\Documents\Porter House Seasons\Winter\February\Flowers March 061.jpg"/>
          <p:cNvPicPr>
            <a:picLocks noChangeAspect="1" noChangeArrowheads="1"/>
          </p:cNvPicPr>
          <p:nvPr/>
        </p:nvPicPr>
        <p:blipFill>
          <a:blip r:embed="rId6" cstate="print"/>
          <a:srcRect/>
          <a:stretch>
            <a:fillRect/>
          </a:stretch>
        </p:blipFill>
        <p:spPr bwMode="auto">
          <a:xfrm rot="1275566">
            <a:off x="3848870" y="2537584"/>
            <a:ext cx="3686446" cy="5529670"/>
          </a:xfrm>
          <a:prstGeom prst="rect">
            <a:avLst/>
          </a:prstGeom>
          <a:noFill/>
        </p:spPr>
      </p:pic>
    </p:spTree>
  </p:cSld>
  <p:clrMapOvr>
    <a:masterClrMapping/>
  </p:clrMapOvr>
  <p:transition advTm="20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Steve Porter\Pictures\Flowers April\Flowers April 003.jpg"/>
          <p:cNvPicPr>
            <a:picLocks noChangeAspect="1" noChangeArrowheads="1"/>
          </p:cNvPicPr>
          <p:nvPr/>
        </p:nvPicPr>
        <p:blipFill>
          <a:blip r:embed="rId3" cstate="print"/>
          <a:srcRect/>
          <a:stretch>
            <a:fillRect/>
          </a:stretch>
        </p:blipFill>
        <p:spPr bwMode="auto">
          <a:xfrm>
            <a:off x="285750" y="285750"/>
            <a:ext cx="8572501" cy="5838901"/>
          </a:xfrm>
          <a:prstGeom prst="rect">
            <a:avLst/>
          </a:prstGeom>
          <a:noFill/>
        </p:spPr>
      </p:pic>
      <p:sp>
        <p:nvSpPr>
          <p:cNvPr id="2" name="Title 1"/>
          <p:cNvSpPr>
            <a:spLocks noGrp="1"/>
          </p:cNvSpPr>
          <p:nvPr>
            <p:ph type="title"/>
          </p:nvPr>
        </p:nvSpPr>
        <p:spPr/>
        <p:txBody>
          <a:bodyPr>
            <a:normAutofit/>
          </a:bodyPr>
          <a:lstStyle/>
          <a:p>
            <a:pPr marL="0" marR="0" indent="0" fontAlgn="auto">
              <a:lnSpc>
                <a:spcPct val="100000"/>
              </a:lnSpc>
              <a:spcAft>
                <a:spcPts val="0"/>
              </a:spcAft>
              <a:buClrTx/>
              <a:buSzTx/>
              <a:tabLst/>
              <a:defRPr/>
            </a:pPr>
            <a:r>
              <a:rPr lang="en-US" sz="4000" dirty="0" smtClean="0">
                <a:ln w="3175">
                  <a:solidFill>
                    <a:schemeClr val="tx1"/>
                  </a:solidFill>
                </a:ln>
                <a:solidFill>
                  <a:schemeClr val="accent3"/>
                </a:solidFill>
                <a:effectLst>
                  <a:outerShdw blurRad="127000" dist="63500" dir="2700000" algn="tl" rotWithShape="0">
                    <a:schemeClr val="bg1">
                      <a:lumMod val="95000"/>
                    </a:schemeClr>
                  </a:outerShdw>
                </a:effectLst>
              </a:rPr>
              <a:t>                   Spring</a:t>
            </a:r>
            <a:endParaRPr lang="en-US" sz="4000" dirty="0">
              <a:ln w="3175">
                <a:solidFill>
                  <a:schemeClr val="tx1"/>
                </a:solidFill>
              </a:ln>
              <a:solidFill>
                <a:schemeClr val="accent3"/>
              </a:solidFill>
              <a:effectLst>
                <a:outerShdw blurRad="127000" dist="63500" dir="2700000" algn="tl" rotWithShape="0">
                  <a:schemeClr val="bg1">
                    <a:lumMod val="95000"/>
                  </a:schemeClr>
                </a:outerShdw>
              </a:effectLst>
            </a:endParaRPr>
          </a:p>
        </p:txBody>
      </p:sp>
    </p:spTree>
  </p:cSld>
  <p:clrMapOvr>
    <a:masterClrMapping/>
  </p:clrMapOvr>
  <p:transition advTm="20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Steve Porter\Pictures\Flowers April\Flowers April 081.jpg"/>
          <p:cNvPicPr>
            <a:picLocks noChangeAspect="1" noChangeArrowheads="1"/>
          </p:cNvPicPr>
          <p:nvPr/>
        </p:nvPicPr>
        <p:blipFill>
          <a:blip r:embed="rId3" cstate="print"/>
          <a:srcRect/>
          <a:stretch>
            <a:fillRect/>
          </a:stretch>
        </p:blipFill>
        <p:spPr bwMode="auto">
          <a:xfrm rot="307340">
            <a:off x="103136" y="3875636"/>
            <a:ext cx="3714750" cy="2476500"/>
          </a:xfrm>
          <a:prstGeom prst="rect">
            <a:avLst/>
          </a:prstGeom>
          <a:noFill/>
        </p:spPr>
      </p:pic>
      <p:pic>
        <p:nvPicPr>
          <p:cNvPr id="9220" name="Picture 4" descr="C:\Users\Steve Porter\Documents\Porter House Seasons\Autum\Extra Sept\Yard Flowers 015.jpg"/>
          <p:cNvPicPr>
            <a:picLocks noChangeAspect="1" noChangeArrowheads="1"/>
          </p:cNvPicPr>
          <p:nvPr/>
        </p:nvPicPr>
        <p:blipFill>
          <a:blip r:embed="rId4" cstate="print"/>
          <a:srcRect/>
          <a:stretch>
            <a:fillRect/>
          </a:stretch>
        </p:blipFill>
        <p:spPr bwMode="auto">
          <a:xfrm rot="21175431">
            <a:off x="0" y="628650"/>
            <a:ext cx="4914900" cy="3276600"/>
          </a:xfrm>
          <a:prstGeom prst="rect">
            <a:avLst/>
          </a:prstGeom>
          <a:noFill/>
        </p:spPr>
      </p:pic>
      <p:pic>
        <p:nvPicPr>
          <p:cNvPr id="9221" name="Picture 5" descr="C:\Users\Steve Porter\Pictures\Flowers-May-09\IMG_4047.JPG"/>
          <p:cNvPicPr>
            <a:picLocks noChangeAspect="1" noChangeArrowheads="1"/>
          </p:cNvPicPr>
          <p:nvPr/>
        </p:nvPicPr>
        <p:blipFill>
          <a:blip r:embed="rId5" cstate="print"/>
          <a:srcRect/>
          <a:stretch>
            <a:fillRect/>
          </a:stretch>
        </p:blipFill>
        <p:spPr bwMode="auto">
          <a:xfrm rot="468635">
            <a:off x="3090505" y="1794709"/>
            <a:ext cx="6496349" cy="3948160"/>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Gaillardia </a:t>
            </a:r>
            <a:br>
              <a:rPr lang="en-US" sz="4000" i="1" dirty="0" smtClean="0">
                <a:solidFill>
                  <a:schemeClr val="accent3"/>
                </a:solidFill>
                <a:effectLst>
                  <a:outerShdw blurRad="127000" dist="63500" dir="2700000" algn="tl" rotWithShape="0">
                    <a:schemeClr val="accent4"/>
                  </a:outerShdw>
                </a:effectLst>
              </a:rPr>
            </a:br>
            <a:r>
              <a:rPr lang="en-US" sz="4000" dirty="0" err="1" smtClean="0">
                <a:solidFill>
                  <a:schemeClr val="accent3"/>
                </a:solidFill>
                <a:effectLst>
                  <a:outerShdw blurRad="127000" dist="63500" dir="2700000" algn="tl" rotWithShape="0">
                    <a:schemeClr val="accent4"/>
                  </a:outerShdw>
                </a:effectLst>
              </a:rPr>
              <a:t>Blanketflower</a:t>
            </a:r>
            <a:r>
              <a:rPr lang="en-US" sz="4000" dirty="0" smtClean="0">
                <a:solidFill>
                  <a:schemeClr val="accent3"/>
                </a:solidFill>
                <a:effectLst>
                  <a:outerShdw blurRad="127000" dist="63500" dir="2700000" algn="tl" rotWithShape="0">
                    <a:schemeClr val="accent4"/>
                  </a:outerShdw>
                </a:effectLst>
              </a:rPr>
              <a:t> </a:t>
            </a:r>
          </a:p>
        </p:txBody>
      </p:sp>
    </p:spTree>
  </p:cSld>
  <p:clrMapOvr>
    <a:masterClrMapping/>
  </p:clrMapOvr>
  <p:transition advTm="20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123" name="Picture 3" descr="C:\Users\Steve Porter\Documents\Porter House Seasons\Winter\February\Flowers March 124.jpg"/>
          <p:cNvPicPr>
            <a:picLocks noChangeAspect="1" noChangeArrowheads="1"/>
          </p:cNvPicPr>
          <p:nvPr/>
        </p:nvPicPr>
        <p:blipFill>
          <a:blip r:embed="rId3" cstate="print"/>
          <a:srcRect/>
          <a:stretch>
            <a:fillRect/>
          </a:stretch>
        </p:blipFill>
        <p:spPr bwMode="auto">
          <a:xfrm rot="725605">
            <a:off x="4158030" y="-26241"/>
            <a:ext cx="5600700" cy="3733800"/>
          </a:xfrm>
          <a:prstGeom prst="rect">
            <a:avLst/>
          </a:prstGeom>
          <a:noFill/>
          <a:ln>
            <a:solidFill>
              <a:schemeClr val="accent1"/>
            </a:solidFill>
          </a:ln>
        </p:spPr>
      </p:pic>
      <p:pic>
        <p:nvPicPr>
          <p:cNvPr id="5126" name="Picture 6" descr="C:\Users\Steve Porter\Pictures\Flowers March\Flowers March 155.jpg"/>
          <p:cNvPicPr>
            <a:picLocks noChangeAspect="1" noChangeArrowheads="1"/>
          </p:cNvPicPr>
          <p:nvPr/>
        </p:nvPicPr>
        <p:blipFill>
          <a:blip r:embed="rId4" cstate="print"/>
          <a:srcRect/>
          <a:stretch>
            <a:fillRect/>
          </a:stretch>
        </p:blipFill>
        <p:spPr bwMode="auto">
          <a:xfrm>
            <a:off x="2343150" y="2914650"/>
            <a:ext cx="4743450" cy="3162300"/>
          </a:xfrm>
          <a:prstGeom prst="rect">
            <a:avLst/>
          </a:prstGeom>
          <a:noFill/>
          <a:ln>
            <a:solidFill>
              <a:schemeClr val="accent1"/>
            </a:solidFill>
          </a:ln>
        </p:spPr>
      </p:pic>
      <p:pic>
        <p:nvPicPr>
          <p:cNvPr id="5124" name="Picture 4" descr="C:\Users\Steve Porter\Documents\Porter House Seasons\Winter\February\Flowers March 095.jpg"/>
          <p:cNvPicPr>
            <a:picLocks noChangeAspect="1" noChangeArrowheads="1"/>
          </p:cNvPicPr>
          <p:nvPr/>
        </p:nvPicPr>
        <p:blipFill>
          <a:blip r:embed="rId5" cstate="print"/>
          <a:srcRect/>
          <a:stretch>
            <a:fillRect/>
          </a:stretch>
        </p:blipFill>
        <p:spPr bwMode="auto">
          <a:xfrm rot="21190819">
            <a:off x="5950835" y="3735544"/>
            <a:ext cx="3371850" cy="2247900"/>
          </a:xfrm>
          <a:prstGeom prst="rect">
            <a:avLst/>
          </a:prstGeom>
          <a:noFill/>
          <a:ln>
            <a:solidFill>
              <a:schemeClr val="accent1"/>
            </a:solidFill>
          </a:ln>
        </p:spPr>
      </p:pic>
      <p:pic>
        <p:nvPicPr>
          <p:cNvPr id="5127" name="Picture 7" descr="C:\Users\Steve Porter\Pictures\Flowers March\Flowers March 159.jpg"/>
          <p:cNvPicPr>
            <a:picLocks noChangeAspect="1" noChangeArrowheads="1"/>
          </p:cNvPicPr>
          <p:nvPr/>
        </p:nvPicPr>
        <p:blipFill>
          <a:blip r:embed="rId6" cstate="print"/>
          <a:srcRect/>
          <a:stretch>
            <a:fillRect/>
          </a:stretch>
        </p:blipFill>
        <p:spPr bwMode="auto">
          <a:xfrm rot="839862">
            <a:off x="-75986" y="2336526"/>
            <a:ext cx="4057650" cy="2705100"/>
          </a:xfrm>
          <a:prstGeom prst="rect">
            <a:avLst/>
          </a:prstGeom>
          <a:noFill/>
          <a:ln>
            <a:solidFill>
              <a:schemeClr val="accent1"/>
            </a:solidFill>
          </a:ln>
        </p:spPr>
      </p:pic>
      <p:pic>
        <p:nvPicPr>
          <p:cNvPr id="5122" name="Picture 2" descr="C:\Users\Steve Porter\Documents\Porter House Seasons\Winter\February\Flowers March 140.jpg"/>
          <p:cNvPicPr>
            <a:picLocks noChangeAspect="1" noChangeArrowheads="1"/>
          </p:cNvPicPr>
          <p:nvPr/>
        </p:nvPicPr>
        <p:blipFill>
          <a:blip r:embed="rId7" cstate="print"/>
          <a:srcRect/>
          <a:stretch>
            <a:fillRect/>
          </a:stretch>
        </p:blipFill>
        <p:spPr bwMode="auto">
          <a:xfrm rot="21171237">
            <a:off x="637851" y="4653586"/>
            <a:ext cx="3286125" cy="2190750"/>
          </a:xfrm>
          <a:prstGeom prst="rect">
            <a:avLst/>
          </a:prstGeom>
          <a:noFill/>
          <a:ln>
            <a:solidFill>
              <a:schemeClr val="accent1"/>
            </a:solidFill>
          </a:ln>
        </p:spPr>
      </p:pic>
      <p:pic>
        <p:nvPicPr>
          <p:cNvPr id="5125" name="Picture 5" descr="C:\Users\Steve Porter\Documents\Porter House Seasons\Winter\February\IMG_5346.JPG"/>
          <p:cNvPicPr>
            <a:picLocks noChangeAspect="1" noChangeArrowheads="1"/>
          </p:cNvPicPr>
          <p:nvPr/>
        </p:nvPicPr>
        <p:blipFill>
          <a:blip r:embed="rId8" cstate="print"/>
          <a:srcRect/>
          <a:stretch>
            <a:fillRect/>
          </a:stretch>
        </p:blipFill>
        <p:spPr bwMode="auto">
          <a:xfrm rot="20884263">
            <a:off x="12136" y="112639"/>
            <a:ext cx="4143375" cy="2762250"/>
          </a:xfrm>
          <a:prstGeom prst="rect">
            <a:avLst/>
          </a:prstGeom>
          <a:noFill/>
          <a:ln>
            <a:solidFill>
              <a:schemeClr val="accent1"/>
            </a:solidFill>
          </a:ln>
        </p:spPr>
      </p:pic>
      <p:sp>
        <p:nvSpPr>
          <p:cNvPr id="2" name="Title 1"/>
          <p:cNvSpPr>
            <a:spLocks noGrp="1"/>
          </p:cNvSpPr>
          <p:nvPr>
            <p:ph type="title"/>
          </p:nvPr>
        </p:nvSpPr>
        <p:spPr>
          <a:xfrm>
            <a:off x="457200" y="274638"/>
            <a:ext cx="8229600" cy="1143000"/>
          </a:xfrm>
        </p:spPr>
        <p:txBody>
          <a:bodyPr>
            <a:no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Narcissus (</a:t>
            </a:r>
            <a:r>
              <a:rPr lang="en-US" sz="4000" i="1" dirty="0" err="1" smtClean="0">
                <a:solidFill>
                  <a:schemeClr val="accent3"/>
                </a:solidFill>
                <a:effectLst>
                  <a:outerShdw blurRad="127000" dist="63500" dir="2700000" algn="tl" rotWithShape="0">
                    <a:schemeClr val="accent4"/>
                  </a:outerShdw>
                </a:effectLst>
              </a:rPr>
              <a:t>Amaryllidaceae</a:t>
            </a:r>
            <a:r>
              <a:rPr lang="en-US" sz="4000" i="1" dirty="0" smtClean="0">
                <a:solidFill>
                  <a:schemeClr val="accent3"/>
                </a:solidFill>
                <a:effectLst>
                  <a:outerShdw blurRad="127000" dist="63500" dir="2700000" algn="tl" rotWithShape="0">
                    <a:schemeClr val="accent4"/>
                  </a:outerShdw>
                </a:effectLst>
              </a:rPr>
              <a:t>), </a:t>
            </a:r>
            <a:r>
              <a:rPr lang="en-US" sz="4000" dirty="0" smtClean="0">
                <a:solidFill>
                  <a:schemeClr val="accent3"/>
                </a:solidFill>
                <a:effectLst>
                  <a:outerShdw blurRad="127000" dist="63500" dir="2700000" algn="tl" rotWithShape="0">
                    <a:schemeClr val="accent4"/>
                  </a:outerShdw>
                </a:effectLst>
              </a:rPr>
              <a:t>Daffodils</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C:\Users\Steve Porter\Pictures\Flowers April\Flowers April 091.jpg"/>
          <p:cNvPicPr>
            <a:picLocks noChangeAspect="1" noChangeArrowheads="1"/>
          </p:cNvPicPr>
          <p:nvPr/>
        </p:nvPicPr>
        <p:blipFill>
          <a:blip r:embed="rId3" cstate="print"/>
          <a:srcRect/>
          <a:stretch>
            <a:fillRect/>
          </a:stretch>
        </p:blipFill>
        <p:spPr bwMode="auto">
          <a:xfrm rot="21141802">
            <a:off x="1982178" y="2712334"/>
            <a:ext cx="6715125" cy="4476750"/>
          </a:xfrm>
          <a:prstGeom prst="rect">
            <a:avLst/>
          </a:prstGeom>
          <a:noFill/>
        </p:spPr>
      </p:pic>
      <p:pic>
        <p:nvPicPr>
          <p:cNvPr id="20483" name="Picture 3" descr="C:\Users\Steve Porter\Pictures\Flowers April\Flowers April 090.jpg"/>
          <p:cNvPicPr>
            <a:picLocks noChangeAspect="1" noChangeArrowheads="1"/>
          </p:cNvPicPr>
          <p:nvPr/>
        </p:nvPicPr>
        <p:blipFill>
          <a:blip r:embed="rId4" cstate="print"/>
          <a:srcRect/>
          <a:stretch>
            <a:fillRect/>
          </a:stretch>
        </p:blipFill>
        <p:spPr bwMode="auto">
          <a:xfrm rot="802629">
            <a:off x="4293849" y="359495"/>
            <a:ext cx="5514975" cy="3676650"/>
          </a:xfrm>
          <a:prstGeom prst="rect">
            <a:avLst/>
          </a:prstGeom>
          <a:noFill/>
        </p:spPr>
      </p:pic>
      <p:pic>
        <p:nvPicPr>
          <p:cNvPr id="20482" name="Picture 2" descr="C:\Users\Steve Porter\Pictures\Flowers April\Flowers April 092.jpg"/>
          <p:cNvPicPr>
            <a:picLocks noChangeAspect="1" noChangeArrowheads="1"/>
          </p:cNvPicPr>
          <p:nvPr/>
        </p:nvPicPr>
        <p:blipFill>
          <a:blip r:embed="rId5" cstate="print"/>
          <a:srcRect/>
          <a:stretch>
            <a:fillRect/>
          </a:stretch>
        </p:blipFill>
        <p:spPr bwMode="auto">
          <a:xfrm rot="20609535">
            <a:off x="-296971" y="429426"/>
            <a:ext cx="6018144" cy="4012096"/>
          </a:xfrm>
          <a:prstGeom prst="rect">
            <a:avLst/>
          </a:prstGeom>
          <a:noFill/>
        </p:spPr>
      </p:pic>
      <p:sp>
        <p:nvSpPr>
          <p:cNvPr id="2" name="Title 1"/>
          <p:cNvSpPr>
            <a:spLocks noGrp="1"/>
          </p:cNvSpPr>
          <p:nvPr>
            <p:ph type="title"/>
          </p:nvPr>
        </p:nvSpPr>
        <p:spPr>
          <a:xfrm>
            <a:off x="457200" y="285750"/>
            <a:ext cx="8229600" cy="1143000"/>
          </a:xfrm>
        </p:spPr>
        <p:txBody>
          <a:bodyPr>
            <a:noAutofit/>
          </a:bodyPr>
          <a:lstStyle/>
          <a:p>
            <a:pPr>
              <a:defRPr/>
            </a:pPr>
            <a:r>
              <a:rPr lang="en-US" sz="4000" i="1" dirty="0" smtClean="0">
                <a:solidFill>
                  <a:schemeClr val="accent3"/>
                </a:solidFill>
                <a:effectLst>
                  <a:outerShdw blurRad="127000" dist="63500" dir="2700000" algn="tl" rotWithShape="0">
                    <a:schemeClr val="accent4"/>
                  </a:outerShdw>
                </a:effectLst>
              </a:rPr>
              <a:t>Dianthus</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Pink</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cstate="print"/>
          <a:srcRect/>
          <a:stretch>
            <a:fillRect/>
          </a:stretch>
        </p:blipFill>
        <p:spPr bwMode="auto">
          <a:xfrm rot="21192955">
            <a:off x="474884" y="474769"/>
            <a:ext cx="8368881" cy="5579254"/>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rot="337795">
            <a:off x="457200" y="457200"/>
            <a:ext cx="2624866" cy="1743075"/>
          </a:xfrm>
          <a:prstGeom prst="rect">
            <a:avLst/>
          </a:prstGeom>
          <a:noFill/>
          <a:ln w="22225">
            <a:solidFill>
              <a:schemeClr val="bg1">
                <a:alpha val="59000"/>
              </a:schemeClr>
            </a:solid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rot="20886942">
            <a:off x="6269089" y="3648368"/>
            <a:ext cx="1866900" cy="2800350"/>
          </a:xfrm>
          <a:prstGeom prst="rect">
            <a:avLst/>
          </a:prstGeom>
          <a:noFill/>
          <a:ln w="22225">
            <a:solidFill>
              <a:schemeClr val="bg1">
                <a:alpha val="59000"/>
              </a:schemeClr>
            </a:solid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rot="580859">
            <a:off x="470690" y="2642022"/>
            <a:ext cx="2514600" cy="3771900"/>
          </a:xfrm>
          <a:prstGeom prst="rect">
            <a:avLst/>
          </a:prstGeom>
          <a:noFill/>
          <a:ln w="22225">
            <a:solidFill>
              <a:schemeClr val="bg1">
                <a:alpha val="59000"/>
              </a:schemeClr>
            </a:solid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rot="535260">
            <a:off x="5486400" y="342900"/>
            <a:ext cx="3371850" cy="2247900"/>
          </a:xfrm>
          <a:prstGeom prst="rect">
            <a:avLst/>
          </a:prstGeom>
          <a:noFill/>
          <a:ln w="22225">
            <a:solidFill>
              <a:schemeClr val="bg1">
                <a:alpha val="59000"/>
              </a:schemeClr>
            </a:solidFill>
            <a:miter lim="800000"/>
            <a:headEnd/>
            <a:tailEnd/>
          </a:ln>
        </p:spPr>
      </p:pic>
      <p:sp>
        <p:nvSpPr>
          <p:cNvPr id="4" name="Title 1"/>
          <p:cNvSpPr txBox="1">
            <a:spLocks/>
          </p:cNvSpPr>
          <p:nvPr/>
        </p:nvSpPr>
        <p:spPr>
          <a:xfrm>
            <a:off x="685800" y="2114550"/>
            <a:ext cx="7772400" cy="1470025"/>
          </a:xfrm>
          <a:prstGeom prst="rect">
            <a:avLst/>
          </a:prstGeom>
          <a:effectLst>
            <a:outerShdw blurRad="50800" dist="50800" dir="5400000" algn="ctr" rotWithShape="0">
              <a:schemeClr val="accent4">
                <a:lumMod val="20000"/>
                <a:lumOff val="80000"/>
              </a:schemeClr>
            </a:outerShdw>
          </a:effectLst>
        </p:spPr>
        <p:txBody>
          <a:bodyPr vert="horz" lIns="91440" tIns="45720" rIns="91440" bIns="45720" rtlCol="0" anchor="ctr">
            <a:no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accent3"/>
                </a:solidFill>
                <a:effectLst>
                  <a:outerShdw blurRad="190500" dist="177800" dir="3540000" algn="tl" rotWithShape="0">
                    <a:schemeClr val="accent5">
                      <a:alpha val="50000"/>
                    </a:schemeClr>
                  </a:outerShdw>
                </a:effectLst>
                <a:uLnTx/>
                <a:uFillTx/>
                <a:latin typeface="+mj-lt"/>
                <a:ea typeface="+mj-ea"/>
                <a:cs typeface="+mj-cs"/>
              </a:rPr>
              <a:t>Make your Garden </a:t>
            </a:r>
            <a:br>
              <a:rPr kumimoji="0" lang="en-US" sz="6000" b="1" i="0" u="none" strike="noStrike" kern="1200" cap="none" spc="0" normalizeH="0" baseline="0" noProof="0" dirty="0" smtClean="0">
                <a:ln>
                  <a:noFill/>
                </a:ln>
                <a:solidFill>
                  <a:schemeClr val="accent3"/>
                </a:solidFill>
                <a:effectLst>
                  <a:outerShdw blurRad="190500" dist="177800" dir="3540000" algn="tl" rotWithShape="0">
                    <a:schemeClr val="accent5">
                      <a:alpha val="50000"/>
                    </a:schemeClr>
                  </a:outerShdw>
                </a:effectLst>
                <a:uLnTx/>
                <a:uFillTx/>
                <a:latin typeface="+mj-lt"/>
                <a:ea typeface="+mj-ea"/>
                <a:cs typeface="+mj-cs"/>
              </a:rPr>
            </a:br>
            <a:r>
              <a:rPr kumimoji="0" lang="en-US" sz="6000" b="1" i="0" u="none" strike="noStrike" kern="1200" cap="none" spc="0" normalizeH="0" baseline="0" noProof="0" dirty="0" smtClean="0">
                <a:ln>
                  <a:noFill/>
                </a:ln>
                <a:solidFill>
                  <a:schemeClr val="accent3"/>
                </a:solidFill>
                <a:effectLst>
                  <a:outerShdw blurRad="190500" dist="177800" dir="3540000" algn="tl" rotWithShape="0">
                    <a:schemeClr val="accent5">
                      <a:alpha val="50000"/>
                    </a:schemeClr>
                  </a:outerShdw>
                </a:effectLst>
                <a:uLnTx/>
                <a:uFillTx/>
                <a:latin typeface="+mj-lt"/>
                <a:ea typeface="+mj-ea"/>
                <a:cs typeface="+mj-cs"/>
              </a:rPr>
              <a:t>Pop with Perennials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50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1+#ppt_w/2"/>
                                          </p:val>
                                        </p:tav>
                                        <p:tav tm="100000">
                                          <p:val>
                                            <p:strVal val="#ppt_x"/>
                                          </p:val>
                                        </p:tav>
                                      </p:tavLst>
                                    </p:anim>
                                    <p:anim calcmode="lin" valueType="num">
                                      <p:cBhvr additive="base">
                                        <p:cTn id="8" dur="500" fill="hold"/>
                                        <p:tgtEl>
                                          <p:spTgt spid="205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2" fill="hold" nodeType="afterEffect">
                                  <p:stCondLst>
                                    <p:cond delay="50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0-#ppt_w/2"/>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9" fill="hold" nodeType="afterEffect">
                                  <p:stCondLst>
                                    <p:cond delay="500"/>
                                  </p:stCondLst>
                                  <p:childTnLst>
                                    <p:set>
                                      <p:cBhvr>
                                        <p:cTn id="16" dur="1" fill="hold">
                                          <p:stCondLst>
                                            <p:cond delay="0"/>
                                          </p:stCondLst>
                                        </p:cTn>
                                        <p:tgtEl>
                                          <p:spTgt spid="2051"/>
                                        </p:tgtEl>
                                        <p:attrNameLst>
                                          <p:attrName>style.visibility</p:attrName>
                                        </p:attrNameLst>
                                      </p:cBhvr>
                                      <p:to>
                                        <p:strVal val="visible"/>
                                      </p:to>
                                    </p:set>
                                    <p:anim calcmode="lin" valueType="num">
                                      <p:cBhvr additive="base">
                                        <p:cTn id="17" dur="500" fill="hold"/>
                                        <p:tgtEl>
                                          <p:spTgt spid="2051"/>
                                        </p:tgtEl>
                                        <p:attrNameLst>
                                          <p:attrName>ppt_x</p:attrName>
                                        </p:attrNameLst>
                                      </p:cBhvr>
                                      <p:tavLst>
                                        <p:tav tm="0">
                                          <p:val>
                                            <p:strVal val="0-#ppt_w/2"/>
                                          </p:val>
                                        </p:tav>
                                        <p:tav tm="100000">
                                          <p:val>
                                            <p:strVal val="#ppt_x"/>
                                          </p:val>
                                        </p:tav>
                                      </p:tavLst>
                                    </p:anim>
                                    <p:anim calcmode="lin" valueType="num">
                                      <p:cBhvr additive="base">
                                        <p:cTn id="18" dur="500" fill="hold"/>
                                        <p:tgtEl>
                                          <p:spTgt spid="2051"/>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3" fill="hold" nodeType="afterEffect">
                                  <p:stCondLst>
                                    <p:cond delay="500"/>
                                  </p:stCondLst>
                                  <p:childTnLst>
                                    <p:set>
                                      <p:cBhvr>
                                        <p:cTn id="21" dur="1" fill="hold">
                                          <p:stCondLst>
                                            <p:cond delay="0"/>
                                          </p:stCondLst>
                                        </p:cTn>
                                        <p:tgtEl>
                                          <p:spTgt spid="2054"/>
                                        </p:tgtEl>
                                        <p:attrNameLst>
                                          <p:attrName>style.visibility</p:attrName>
                                        </p:attrNameLst>
                                      </p:cBhvr>
                                      <p:to>
                                        <p:strVal val="visible"/>
                                      </p:to>
                                    </p:set>
                                    <p:anim calcmode="lin" valueType="num">
                                      <p:cBhvr additive="base">
                                        <p:cTn id="22" dur="500" fill="hold"/>
                                        <p:tgtEl>
                                          <p:spTgt spid="2054"/>
                                        </p:tgtEl>
                                        <p:attrNameLst>
                                          <p:attrName>ppt_x</p:attrName>
                                        </p:attrNameLst>
                                      </p:cBhvr>
                                      <p:tavLst>
                                        <p:tav tm="0">
                                          <p:val>
                                            <p:strVal val="1+#ppt_w/2"/>
                                          </p:val>
                                        </p:tav>
                                        <p:tav tm="100000">
                                          <p:val>
                                            <p:strVal val="#ppt_x"/>
                                          </p:val>
                                        </p:tav>
                                      </p:tavLst>
                                    </p:anim>
                                    <p:anim calcmode="lin" valueType="num">
                                      <p:cBhvr additive="base">
                                        <p:cTn id="23" dur="500" fill="hold"/>
                                        <p:tgtEl>
                                          <p:spTgt spid="2054"/>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53" presetClass="entr" presetSubtype="0" fill="hold" nodeType="afterEffect">
                                  <p:stCondLst>
                                    <p:cond delay="500"/>
                                  </p:stCondLst>
                                  <p:childTnLst>
                                    <p:set>
                                      <p:cBhvr>
                                        <p:cTn id="26" dur="1" fill="hold">
                                          <p:stCondLst>
                                            <p:cond delay="0"/>
                                          </p:stCondLst>
                                        </p:cTn>
                                        <p:tgtEl>
                                          <p:spTgt spid="2055"/>
                                        </p:tgtEl>
                                        <p:attrNameLst>
                                          <p:attrName>style.visibility</p:attrName>
                                        </p:attrNameLst>
                                      </p:cBhvr>
                                      <p:to>
                                        <p:strVal val="visible"/>
                                      </p:to>
                                    </p:set>
                                    <p:anim calcmode="lin" valueType="num">
                                      <p:cBhvr>
                                        <p:cTn id="27" dur="500" fill="hold"/>
                                        <p:tgtEl>
                                          <p:spTgt spid="2055"/>
                                        </p:tgtEl>
                                        <p:attrNameLst>
                                          <p:attrName>ppt_w</p:attrName>
                                        </p:attrNameLst>
                                      </p:cBhvr>
                                      <p:tavLst>
                                        <p:tav tm="0">
                                          <p:val>
                                            <p:fltVal val="0"/>
                                          </p:val>
                                        </p:tav>
                                        <p:tav tm="100000">
                                          <p:val>
                                            <p:strVal val="#ppt_w"/>
                                          </p:val>
                                        </p:tav>
                                      </p:tavLst>
                                    </p:anim>
                                    <p:anim calcmode="lin" valueType="num">
                                      <p:cBhvr>
                                        <p:cTn id="28" dur="500" fill="hold"/>
                                        <p:tgtEl>
                                          <p:spTgt spid="2055"/>
                                        </p:tgtEl>
                                        <p:attrNameLst>
                                          <p:attrName>ppt_h</p:attrName>
                                        </p:attrNameLst>
                                      </p:cBhvr>
                                      <p:tavLst>
                                        <p:tav tm="0">
                                          <p:val>
                                            <p:fltVal val="0"/>
                                          </p:val>
                                        </p:tav>
                                        <p:tav tm="100000">
                                          <p:val>
                                            <p:strVal val="#ppt_h"/>
                                          </p:val>
                                        </p:tav>
                                      </p:tavLst>
                                    </p:anim>
                                    <p:animEffect transition="in" filter="fade">
                                      <p:cBhvr>
                                        <p:cTn id="29"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eve Porter\Pictures\2009-11-24\IMG_5541.JPG"/>
          <p:cNvPicPr>
            <a:picLocks noChangeAspect="1" noChangeArrowheads="1"/>
          </p:cNvPicPr>
          <p:nvPr/>
        </p:nvPicPr>
        <p:blipFill>
          <a:blip r:embed="rId3" cstate="print"/>
          <a:srcRect/>
          <a:stretch>
            <a:fillRect/>
          </a:stretch>
        </p:blipFill>
        <p:spPr bwMode="auto">
          <a:xfrm rot="21102367">
            <a:off x="337978" y="541335"/>
            <a:ext cx="7886700" cy="5257800"/>
          </a:xfrm>
          <a:prstGeom prst="rect">
            <a:avLst/>
          </a:prstGeom>
          <a:noFill/>
        </p:spPr>
      </p:pic>
      <p:sp>
        <p:nvSpPr>
          <p:cNvPr id="2" name="Title 1"/>
          <p:cNvSpPr>
            <a:spLocks noGrp="1"/>
          </p:cNvSpPr>
          <p:nvPr>
            <p:ph type="title"/>
          </p:nvPr>
        </p:nvSpPr>
        <p:spPr/>
        <p:txBody>
          <a:bodyPr>
            <a:normAutofit/>
          </a:bodyPr>
          <a:lstStyle/>
          <a:p>
            <a:pPr>
              <a:defRPr/>
            </a:pPr>
            <a:r>
              <a:rPr lang="en-US" sz="4000" i="1" dirty="0" err="1" smtClean="0">
                <a:solidFill>
                  <a:schemeClr val="accent3"/>
                </a:solidFill>
                <a:effectLst>
                  <a:outerShdw blurRad="127000" dist="63500" dir="2700000" algn="tl" rotWithShape="0">
                    <a:schemeClr val="accent4"/>
                  </a:outerShdw>
                </a:effectLst>
              </a:rPr>
              <a:t>Epimedium</a:t>
            </a:r>
            <a:endParaRPr lang="en-US" sz="4000" i="1"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eve Porter\Pictures\Flowers May\Yard Flowers 112.jpg"/>
          <p:cNvPicPr>
            <a:picLocks noChangeAspect="1" noChangeArrowheads="1"/>
          </p:cNvPicPr>
          <p:nvPr/>
        </p:nvPicPr>
        <p:blipFill>
          <a:blip r:embed="rId3" cstate="print"/>
          <a:srcRect/>
          <a:stretch>
            <a:fillRect/>
          </a:stretch>
        </p:blipFill>
        <p:spPr bwMode="auto">
          <a:xfrm rot="21333831">
            <a:off x="424290" y="932244"/>
            <a:ext cx="8058150" cy="5372100"/>
          </a:xfrm>
          <a:prstGeom prst="rect">
            <a:avLst/>
          </a:prstGeom>
          <a:noFill/>
        </p:spPr>
      </p:pic>
      <p:sp>
        <p:nvSpPr>
          <p:cNvPr id="2" name="Title 1"/>
          <p:cNvSpPr>
            <a:spLocks noGrp="1"/>
          </p:cNvSpPr>
          <p:nvPr>
            <p:ph type="title"/>
          </p:nvPr>
        </p:nvSpPr>
        <p:spPr/>
        <p:txBody>
          <a:bodyPr>
            <a:noAutofit/>
          </a:bodyPr>
          <a:lstStyle/>
          <a:p>
            <a:pPr>
              <a:defRPr/>
            </a:pPr>
            <a:r>
              <a:rPr lang="en-US" sz="4000" i="1" dirty="0" err="1" smtClean="0">
                <a:solidFill>
                  <a:schemeClr val="accent3"/>
                </a:solidFill>
                <a:effectLst>
                  <a:outerShdw blurRad="127000" dist="63500" dir="2700000" algn="tl" rotWithShape="0">
                    <a:schemeClr val="accent4"/>
                  </a:outerShdw>
                </a:effectLst>
              </a:rPr>
              <a:t>Tradescantia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Spider </a:t>
            </a:r>
            <a:r>
              <a:rPr lang="en-US" sz="4000" dirty="0" err="1" smtClean="0">
                <a:solidFill>
                  <a:schemeClr val="accent3"/>
                </a:solidFill>
                <a:effectLst>
                  <a:outerShdw blurRad="127000" dist="63500" dir="2700000" algn="tl" rotWithShape="0">
                    <a:schemeClr val="accent4"/>
                  </a:outerShdw>
                </a:effectLst>
              </a:rPr>
              <a:t>wort</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Steve Porter\Pictures\Flowers March\Flowers March 143.jpg"/>
          <p:cNvPicPr>
            <a:picLocks noChangeAspect="1" noChangeArrowheads="1"/>
          </p:cNvPicPr>
          <p:nvPr/>
        </p:nvPicPr>
        <p:blipFill>
          <a:blip r:embed="rId3" cstate="print"/>
          <a:srcRect/>
          <a:stretch>
            <a:fillRect/>
          </a:stretch>
        </p:blipFill>
        <p:spPr bwMode="auto">
          <a:xfrm rot="21155583">
            <a:off x="-34577" y="136971"/>
            <a:ext cx="5000625" cy="3333750"/>
          </a:xfrm>
          <a:prstGeom prst="rect">
            <a:avLst/>
          </a:prstGeom>
          <a:noFill/>
          <a:ln>
            <a:solidFill>
              <a:schemeClr val="tx1"/>
            </a:solidFill>
          </a:ln>
        </p:spPr>
      </p:pic>
      <p:pic>
        <p:nvPicPr>
          <p:cNvPr id="17411" name="Picture 3" descr="C:\Users\Steve Porter\Pictures\Flowers-April-09\CRW_3216.jpg"/>
          <p:cNvPicPr>
            <a:picLocks noChangeAspect="1" noChangeArrowheads="1"/>
          </p:cNvPicPr>
          <p:nvPr/>
        </p:nvPicPr>
        <p:blipFill>
          <a:blip r:embed="rId4" cstate="print"/>
          <a:srcRect/>
          <a:stretch>
            <a:fillRect/>
          </a:stretch>
        </p:blipFill>
        <p:spPr bwMode="auto">
          <a:xfrm rot="21311027">
            <a:off x="655418" y="2756099"/>
            <a:ext cx="3234305" cy="4857750"/>
          </a:xfrm>
          <a:prstGeom prst="rect">
            <a:avLst/>
          </a:prstGeom>
          <a:noFill/>
          <a:ln>
            <a:solidFill>
              <a:schemeClr val="tx1"/>
            </a:solidFill>
          </a:ln>
        </p:spPr>
      </p:pic>
      <p:pic>
        <p:nvPicPr>
          <p:cNvPr id="17413" name="Picture 5" descr="C:\Users\Steve Porter\Pictures\Flowers-April-09\CRW_3236.jpg"/>
          <p:cNvPicPr>
            <a:picLocks noChangeAspect="1" noChangeArrowheads="1"/>
          </p:cNvPicPr>
          <p:nvPr/>
        </p:nvPicPr>
        <p:blipFill>
          <a:blip r:embed="rId5" cstate="print"/>
          <a:srcRect/>
          <a:stretch>
            <a:fillRect/>
          </a:stretch>
        </p:blipFill>
        <p:spPr bwMode="auto">
          <a:xfrm rot="358376">
            <a:off x="3449098" y="194432"/>
            <a:ext cx="4054689" cy="6089922"/>
          </a:xfrm>
          <a:prstGeom prst="rect">
            <a:avLst/>
          </a:prstGeom>
          <a:noFill/>
          <a:ln>
            <a:solidFill>
              <a:schemeClr val="tx1"/>
            </a:solidFill>
          </a:ln>
        </p:spPr>
      </p:pic>
      <p:sp>
        <p:nvSpPr>
          <p:cNvPr id="2" name="Title 1"/>
          <p:cNvSpPr>
            <a:spLocks noGrp="1"/>
          </p:cNvSpPr>
          <p:nvPr>
            <p:ph type="title"/>
          </p:nvPr>
        </p:nvSpPr>
        <p:spPr/>
        <p:txBody>
          <a:bodyPr>
            <a:normAutofit/>
          </a:bodyPr>
          <a:lstStyle/>
          <a:p>
            <a:pPr>
              <a:defRPr/>
            </a:pPr>
            <a:r>
              <a:rPr lang="en-US" sz="4000" i="1" dirty="0" smtClean="0">
                <a:solidFill>
                  <a:schemeClr val="accent3"/>
                </a:solidFill>
                <a:effectLst>
                  <a:outerShdw blurRad="127000" dist="63500" dir="2700000" algn="tl" rotWithShape="0">
                    <a:schemeClr val="accent4"/>
                  </a:outerShdw>
                </a:effectLst>
              </a:rPr>
              <a:t>Trillium</a:t>
            </a:r>
            <a:endParaRPr lang="en-US" sz="4000" i="1" dirty="0">
              <a:solidFill>
                <a:schemeClr val="accent3"/>
              </a:solidFill>
              <a:effectLst>
                <a:outerShdw blurRad="127000" dist="63500" dir="2700000" algn="tl" rotWithShape="0">
                  <a:schemeClr val="accent4"/>
                </a:outerShdw>
              </a:effectLst>
            </a:endParaRPr>
          </a:p>
        </p:txBody>
      </p:sp>
      <p:pic>
        <p:nvPicPr>
          <p:cNvPr id="17412" name="Picture 4" descr="C:\Users\Steve Porter\Pictures\Flowers-April-09\CRW_3241.jpg"/>
          <p:cNvPicPr>
            <a:picLocks noChangeAspect="1" noChangeArrowheads="1"/>
          </p:cNvPicPr>
          <p:nvPr/>
        </p:nvPicPr>
        <p:blipFill>
          <a:blip r:embed="rId6" cstate="print"/>
          <a:srcRect/>
          <a:stretch>
            <a:fillRect/>
          </a:stretch>
        </p:blipFill>
        <p:spPr bwMode="auto">
          <a:xfrm rot="21118170">
            <a:off x="7071100" y="1790497"/>
            <a:ext cx="2130836" cy="3200400"/>
          </a:xfrm>
          <a:prstGeom prst="rect">
            <a:avLst/>
          </a:prstGeom>
          <a:noFill/>
          <a:ln>
            <a:solidFill>
              <a:schemeClr val="tx1"/>
            </a:solidFill>
          </a:ln>
        </p:spPr>
      </p:pic>
    </p:spTree>
  </p:cSld>
  <p:clrMapOvr>
    <a:masterClrMapping/>
  </p:clrMapOvr>
  <p:transition advTm="20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C:\Users\Steve Porter\Pictures\Flowers March\Flowers March 099.jpg"/>
          <p:cNvPicPr>
            <a:picLocks noChangeAspect="1" noChangeArrowheads="1"/>
          </p:cNvPicPr>
          <p:nvPr/>
        </p:nvPicPr>
        <p:blipFill>
          <a:blip r:embed="rId3" cstate="print"/>
          <a:srcRect/>
          <a:stretch>
            <a:fillRect/>
          </a:stretch>
        </p:blipFill>
        <p:spPr bwMode="auto">
          <a:xfrm rot="239076">
            <a:off x="4841943" y="-190643"/>
            <a:ext cx="4486275" cy="2990850"/>
          </a:xfrm>
          <a:prstGeom prst="rect">
            <a:avLst/>
          </a:prstGeom>
          <a:noFill/>
        </p:spPr>
      </p:pic>
      <p:pic>
        <p:nvPicPr>
          <p:cNvPr id="22530" name="Picture 2" descr="C:\Users\Steve Porter\Pictures\Flowers March\Flowers March 083.jpg"/>
          <p:cNvPicPr>
            <a:picLocks noChangeAspect="1" noChangeArrowheads="1"/>
          </p:cNvPicPr>
          <p:nvPr/>
        </p:nvPicPr>
        <p:blipFill>
          <a:blip r:embed="rId4" cstate="print"/>
          <a:srcRect/>
          <a:stretch>
            <a:fillRect/>
          </a:stretch>
        </p:blipFill>
        <p:spPr bwMode="auto">
          <a:xfrm rot="21259645">
            <a:off x="-1371600" y="628650"/>
            <a:ext cx="6629400" cy="4419600"/>
          </a:xfrm>
          <a:prstGeom prst="rect">
            <a:avLst/>
          </a:prstGeom>
          <a:noFill/>
        </p:spPr>
      </p:pic>
      <p:pic>
        <p:nvPicPr>
          <p:cNvPr id="22531" name="Picture 3" descr="C:\Users\Steve Porter\Pictures\Flowers March\Flowers March 082.jpg"/>
          <p:cNvPicPr>
            <a:picLocks noChangeAspect="1" noChangeArrowheads="1"/>
          </p:cNvPicPr>
          <p:nvPr/>
        </p:nvPicPr>
        <p:blipFill>
          <a:blip r:embed="rId5" cstate="print"/>
          <a:srcRect/>
          <a:stretch>
            <a:fillRect/>
          </a:stretch>
        </p:blipFill>
        <p:spPr bwMode="auto">
          <a:xfrm rot="807617">
            <a:off x="2777426" y="1872252"/>
            <a:ext cx="6800850" cy="4533900"/>
          </a:xfrm>
          <a:prstGeom prst="rect">
            <a:avLst/>
          </a:prstGeom>
          <a:noFill/>
        </p:spPr>
      </p:pic>
      <p:sp>
        <p:nvSpPr>
          <p:cNvPr id="2" name="Title 1"/>
          <p:cNvSpPr>
            <a:spLocks noGrp="1"/>
          </p:cNvSpPr>
          <p:nvPr>
            <p:ph type="title"/>
          </p:nvPr>
        </p:nvSpPr>
        <p:spPr/>
        <p:txBody>
          <a:bodyPr>
            <a:noAutofit/>
          </a:bodyPr>
          <a:lstStyle/>
          <a:p>
            <a:pPr>
              <a:defRPr/>
            </a:pPr>
            <a:r>
              <a:rPr lang="en-US" sz="4000" i="1" dirty="0" err="1" smtClean="0">
                <a:solidFill>
                  <a:schemeClr val="accent3"/>
                </a:solidFill>
                <a:effectLst>
                  <a:outerShdw blurRad="127000" dist="63500" dir="2700000" algn="tl" rotWithShape="0">
                    <a:schemeClr val="accent4"/>
                  </a:outerShdw>
                </a:effectLst>
              </a:rPr>
              <a:t>Primula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Primrose</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teve Porter\Pictures\Flowers March\Flowers March 117.jpg"/>
          <p:cNvPicPr>
            <a:picLocks noChangeAspect="1" noChangeArrowheads="1"/>
          </p:cNvPicPr>
          <p:nvPr/>
        </p:nvPicPr>
        <p:blipFill>
          <a:blip r:embed="rId3" cstate="print"/>
          <a:srcRect/>
          <a:stretch>
            <a:fillRect/>
          </a:stretch>
        </p:blipFill>
        <p:spPr bwMode="auto">
          <a:xfrm rot="21409329">
            <a:off x="652333" y="741347"/>
            <a:ext cx="8343900" cy="5562600"/>
          </a:xfrm>
          <a:prstGeom prst="rect">
            <a:avLst/>
          </a:prstGeom>
          <a:noFill/>
        </p:spPr>
      </p:pic>
      <p:pic>
        <p:nvPicPr>
          <p:cNvPr id="2050" name="Picture 2" descr="C:\Users\Steve Porter\Pictures\Yard Flowers April 2008\IMG_9797.JPG"/>
          <p:cNvPicPr>
            <a:picLocks noChangeAspect="1" noChangeArrowheads="1"/>
          </p:cNvPicPr>
          <p:nvPr/>
        </p:nvPicPr>
        <p:blipFill>
          <a:blip r:embed="rId4" cstate="print"/>
          <a:srcRect/>
          <a:stretch>
            <a:fillRect/>
          </a:stretch>
        </p:blipFill>
        <p:spPr bwMode="auto">
          <a:xfrm rot="261133">
            <a:off x="595570" y="214526"/>
            <a:ext cx="5800725" cy="3867150"/>
          </a:xfrm>
          <a:prstGeom prst="rect">
            <a:avLst/>
          </a:prstGeom>
          <a:noFill/>
        </p:spPr>
      </p:pic>
      <p:sp>
        <p:nvSpPr>
          <p:cNvPr id="2" name="Title 1"/>
          <p:cNvSpPr>
            <a:spLocks noGrp="1"/>
          </p:cNvSpPr>
          <p:nvPr>
            <p:ph type="title"/>
          </p:nvPr>
        </p:nvSpPr>
        <p:spPr/>
        <p:txBody>
          <a:bodyPr>
            <a:noAutofit/>
          </a:bodyPr>
          <a:lstStyle/>
          <a:p>
            <a:pPr>
              <a:defRPr/>
            </a:pPr>
            <a:r>
              <a:rPr lang="en-US" sz="4000" i="1" dirty="0" smtClean="0">
                <a:solidFill>
                  <a:schemeClr val="accent3"/>
                </a:solidFill>
                <a:effectLst>
                  <a:outerShdw blurRad="127000" dist="63500" dir="2700000" algn="tl" rotWithShape="0">
                    <a:schemeClr val="accent4"/>
                  </a:outerShdw>
                </a:effectLst>
              </a:rPr>
              <a:t>Phlox </a:t>
            </a:r>
            <a:r>
              <a:rPr lang="en-US" sz="4000" i="1" dirty="0" err="1" smtClean="0">
                <a:solidFill>
                  <a:schemeClr val="accent3"/>
                </a:solidFill>
                <a:effectLst>
                  <a:outerShdw blurRad="127000" dist="63500" dir="2700000" algn="tl" rotWithShape="0">
                    <a:schemeClr val="accent4"/>
                  </a:outerShdw>
                </a:effectLst>
              </a:rPr>
              <a:t>stolonifera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Creeping Phlox, Periwinkle</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teve Porter\Pictures\Flowers June\Yard Flowers 154-1.jpg"/>
          <p:cNvPicPr>
            <a:picLocks noChangeAspect="1" noChangeArrowheads="1"/>
          </p:cNvPicPr>
          <p:nvPr/>
        </p:nvPicPr>
        <p:blipFill>
          <a:blip r:embed="rId3" cstate="print"/>
          <a:srcRect/>
          <a:stretch>
            <a:fillRect/>
          </a:stretch>
        </p:blipFill>
        <p:spPr bwMode="auto">
          <a:xfrm rot="21266659">
            <a:off x="562726" y="645818"/>
            <a:ext cx="8588926" cy="5814919"/>
          </a:xfrm>
          <a:prstGeom prst="rect">
            <a:avLst/>
          </a:prstGeom>
          <a:noFill/>
        </p:spPr>
      </p:pic>
      <p:sp>
        <p:nvSpPr>
          <p:cNvPr id="2" name="Title 1"/>
          <p:cNvSpPr>
            <a:spLocks noGrp="1"/>
          </p:cNvSpPr>
          <p:nvPr>
            <p:ph type="title"/>
          </p:nvPr>
        </p:nvSpPr>
        <p:spPr/>
        <p:txBody>
          <a:bodyPr>
            <a:normAutofit/>
          </a:bodyPr>
          <a:lstStyle/>
          <a:p>
            <a:pPr>
              <a:defRPr/>
            </a:pPr>
            <a:r>
              <a:rPr lang="en-US" sz="4000" i="1" dirty="0" smtClean="0">
                <a:solidFill>
                  <a:schemeClr val="accent3"/>
                </a:solidFill>
                <a:effectLst>
                  <a:outerShdw blurRad="127000" dist="63500" dir="2700000" algn="tl" rotWithShape="0">
                    <a:schemeClr val="accent4"/>
                  </a:outerShdw>
                </a:effectLst>
              </a:rPr>
              <a:t>Gladiolus</a:t>
            </a:r>
            <a:endParaRPr lang="en-US" sz="4000" i="1"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Users\Steve Porter\Pictures\Flowers-April-09 2\CRW_3767.jpg"/>
          <p:cNvPicPr>
            <a:picLocks noChangeAspect="1" noChangeArrowheads="1"/>
          </p:cNvPicPr>
          <p:nvPr/>
        </p:nvPicPr>
        <p:blipFill>
          <a:blip r:embed="rId3" cstate="print"/>
          <a:srcRect/>
          <a:stretch>
            <a:fillRect/>
          </a:stretch>
        </p:blipFill>
        <p:spPr bwMode="auto">
          <a:xfrm rot="21180616">
            <a:off x="260203" y="735523"/>
            <a:ext cx="2967951" cy="4457700"/>
          </a:xfrm>
          <a:prstGeom prst="rect">
            <a:avLst/>
          </a:prstGeom>
          <a:noFill/>
        </p:spPr>
      </p:pic>
      <p:pic>
        <p:nvPicPr>
          <p:cNvPr id="21508" name="Picture 4" descr="C:\Users\Steve Porter\Pictures\Flowers-April-09 2\CRW_3759.jpg"/>
          <p:cNvPicPr>
            <a:picLocks noChangeAspect="1" noChangeArrowheads="1"/>
          </p:cNvPicPr>
          <p:nvPr/>
        </p:nvPicPr>
        <p:blipFill>
          <a:blip r:embed="rId4" cstate="print"/>
          <a:srcRect/>
          <a:stretch>
            <a:fillRect/>
          </a:stretch>
        </p:blipFill>
        <p:spPr bwMode="auto">
          <a:xfrm rot="572489">
            <a:off x="2123190" y="2785051"/>
            <a:ext cx="4915345" cy="3272652"/>
          </a:xfrm>
          <a:prstGeom prst="rect">
            <a:avLst/>
          </a:prstGeom>
          <a:noFill/>
        </p:spPr>
      </p:pic>
      <p:pic>
        <p:nvPicPr>
          <p:cNvPr id="21506" name="Picture 2" descr="C:\Users\Steve Porter\Pictures\Flowers-April-09 2\CRW_3757.jpg"/>
          <p:cNvPicPr>
            <a:picLocks noChangeAspect="1" noChangeArrowheads="1"/>
          </p:cNvPicPr>
          <p:nvPr/>
        </p:nvPicPr>
        <p:blipFill>
          <a:blip r:embed="rId5" cstate="print"/>
          <a:srcRect/>
          <a:stretch>
            <a:fillRect/>
          </a:stretch>
        </p:blipFill>
        <p:spPr bwMode="auto">
          <a:xfrm rot="21295101">
            <a:off x="6115050" y="285750"/>
            <a:ext cx="2797389" cy="4201526"/>
          </a:xfrm>
          <a:prstGeom prst="rect">
            <a:avLst/>
          </a:prstGeom>
          <a:noFill/>
        </p:spPr>
      </p:pic>
      <p:sp>
        <p:nvSpPr>
          <p:cNvPr id="2" name="Title 1"/>
          <p:cNvSpPr>
            <a:spLocks noGrp="1"/>
          </p:cNvSpPr>
          <p:nvPr>
            <p:ph type="title"/>
          </p:nvPr>
        </p:nvSpPr>
        <p:spPr/>
        <p:txBody>
          <a:bodyPr>
            <a:noAutofit/>
          </a:bodyPr>
          <a:lstStyle/>
          <a:p>
            <a:pPr>
              <a:defRPr/>
            </a:pPr>
            <a:r>
              <a:rPr lang="en-US" sz="4000" i="1" dirty="0" err="1" smtClean="0">
                <a:solidFill>
                  <a:schemeClr val="accent3"/>
                </a:solidFill>
                <a:effectLst>
                  <a:outerShdw blurRad="127000" dist="63500" dir="2700000" algn="tl" rotWithShape="0">
                    <a:schemeClr val="accent4"/>
                  </a:outerShdw>
                </a:effectLst>
              </a:rPr>
              <a:t>Polygonatum</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Solomon’s Seal</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Steve Porter\Pictures\Flowers-April-09 2\CRW_3553.jpg"/>
          <p:cNvPicPr>
            <a:picLocks noChangeAspect="1" noChangeArrowheads="1"/>
          </p:cNvPicPr>
          <p:nvPr/>
        </p:nvPicPr>
        <p:blipFill>
          <a:blip r:embed="rId3" cstate="print"/>
          <a:srcRect/>
          <a:stretch>
            <a:fillRect/>
          </a:stretch>
        </p:blipFill>
        <p:spPr bwMode="auto">
          <a:xfrm rot="21409343">
            <a:off x="917337" y="2263780"/>
            <a:ext cx="6629400" cy="4413875"/>
          </a:xfrm>
          <a:prstGeom prst="rect">
            <a:avLst/>
          </a:prstGeom>
          <a:noFill/>
          <a:ln>
            <a:solidFill>
              <a:schemeClr val="tx1"/>
            </a:solidFill>
          </a:ln>
        </p:spPr>
      </p:pic>
      <p:pic>
        <p:nvPicPr>
          <p:cNvPr id="23556" name="Picture 4" descr="C:\Users\Steve Porter\Pictures\Flowers-April-09 2\CRW_3557.jpg"/>
          <p:cNvPicPr>
            <a:picLocks noChangeAspect="1" noChangeArrowheads="1"/>
          </p:cNvPicPr>
          <p:nvPr/>
        </p:nvPicPr>
        <p:blipFill>
          <a:blip r:embed="rId4" cstate="print"/>
          <a:srcRect/>
          <a:stretch>
            <a:fillRect/>
          </a:stretch>
        </p:blipFill>
        <p:spPr bwMode="auto">
          <a:xfrm rot="20642483">
            <a:off x="-921472" y="547837"/>
            <a:ext cx="6229350" cy="4147521"/>
          </a:xfrm>
          <a:prstGeom prst="rect">
            <a:avLst/>
          </a:prstGeom>
          <a:noFill/>
          <a:ln>
            <a:solidFill>
              <a:schemeClr val="tx1"/>
            </a:solidFill>
          </a:ln>
        </p:spPr>
      </p:pic>
      <p:pic>
        <p:nvPicPr>
          <p:cNvPr id="23555" name="Picture 3" descr="C:\Users\Steve Porter\Pictures\Flowers-April-09 2\CRW_3556.jpg"/>
          <p:cNvPicPr>
            <a:picLocks noChangeAspect="1" noChangeArrowheads="1"/>
          </p:cNvPicPr>
          <p:nvPr/>
        </p:nvPicPr>
        <p:blipFill>
          <a:blip r:embed="rId5" cstate="print"/>
          <a:srcRect/>
          <a:stretch>
            <a:fillRect/>
          </a:stretch>
        </p:blipFill>
        <p:spPr bwMode="auto">
          <a:xfrm rot="1044974">
            <a:off x="4285188" y="1784786"/>
            <a:ext cx="5200650" cy="3462609"/>
          </a:xfrm>
          <a:prstGeom prst="rect">
            <a:avLst/>
          </a:prstGeom>
          <a:noFill/>
          <a:ln>
            <a:solidFill>
              <a:schemeClr val="tx1"/>
            </a:solidFill>
          </a:ln>
        </p:spPr>
      </p:pic>
      <p:sp>
        <p:nvSpPr>
          <p:cNvPr id="2" name="Title 1"/>
          <p:cNvSpPr>
            <a:spLocks noGrp="1"/>
          </p:cNvSpPr>
          <p:nvPr>
            <p:ph type="title"/>
          </p:nvPr>
        </p:nvSpPr>
        <p:spPr/>
        <p:txBody>
          <a:bodyPr>
            <a:noAutofit/>
          </a:bodyPr>
          <a:lstStyle/>
          <a:p>
            <a:pPr>
              <a:defRPr/>
            </a:pPr>
            <a:r>
              <a:rPr lang="en-US" sz="4000" i="1" dirty="0" err="1" smtClean="0">
                <a:solidFill>
                  <a:schemeClr val="accent3"/>
                </a:solidFill>
                <a:effectLst>
                  <a:outerShdw blurRad="127000" dist="63500" dir="2700000" algn="tl" rotWithShape="0">
                    <a:schemeClr val="accent4"/>
                  </a:outerShdw>
                </a:effectLst>
              </a:rPr>
              <a:t>Sissyrinchium</a:t>
            </a:r>
            <a:r>
              <a:rPr lang="en-US" sz="4000" i="1" dirty="0" smtClean="0">
                <a:solidFill>
                  <a:schemeClr val="accent3"/>
                </a:solidFill>
                <a:effectLst>
                  <a:outerShdw blurRad="127000" dist="63500" dir="2700000" algn="tl" rotWithShape="0">
                    <a:schemeClr val="accent4"/>
                  </a:outerShdw>
                </a:effectLst>
              </a:rPr>
              <a:t> </a:t>
            </a:r>
            <a:r>
              <a:rPr lang="en-US" sz="4000" i="1" dirty="0" err="1" smtClean="0">
                <a:solidFill>
                  <a:schemeClr val="accent3"/>
                </a:solidFill>
                <a:effectLst>
                  <a:outerShdw blurRad="127000" dist="63500" dir="2700000" algn="tl" rotWithShape="0">
                    <a:schemeClr val="accent4"/>
                  </a:outerShdw>
                </a:effectLst>
              </a:rPr>
              <a:t>augustiflolium</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Blue Eyed Grass</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eve Porter\Pictures\2009-11-24\IMG_5528.JPG"/>
          <p:cNvPicPr>
            <a:picLocks noChangeAspect="1" noChangeArrowheads="1"/>
          </p:cNvPicPr>
          <p:nvPr/>
        </p:nvPicPr>
        <p:blipFill>
          <a:blip r:embed="rId3" cstate="print"/>
          <a:srcRect/>
          <a:stretch>
            <a:fillRect/>
          </a:stretch>
        </p:blipFill>
        <p:spPr bwMode="auto">
          <a:xfrm rot="20956574">
            <a:off x="425856" y="696932"/>
            <a:ext cx="7990903" cy="5327269"/>
          </a:xfrm>
          <a:prstGeom prst="rect">
            <a:avLst/>
          </a:prstGeom>
          <a:noFill/>
        </p:spPr>
      </p:pic>
      <p:sp>
        <p:nvSpPr>
          <p:cNvPr id="2" name="Title 1"/>
          <p:cNvSpPr>
            <a:spLocks noGrp="1"/>
          </p:cNvSpPr>
          <p:nvPr>
            <p:ph type="title"/>
          </p:nvPr>
        </p:nvSpPr>
        <p:spPr/>
        <p:txBody>
          <a:bodyPr>
            <a:noAutofit/>
          </a:bodyPr>
          <a:lstStyle/>
          <a:p>
            <a:pPr>
              <a:defRPr/>
            </a:pPr>
            <a:r>
              <a:rPr lang="en-US" sz="4000" i="1" dirty="0" err="1" smtClean="0">
                <a:solidFill>
                  <a:schemeClr val="accent3"/>
                </a:solidFill>
                <a:effectLst>
                  <a:outerShdw blurRad="127000" dist="63500" dir="2700000" algn="tl" rotWithShape="0">
                    <a:schemeClr val="accent4"/>
                  </a:outerShdw>
                </a:effectLst>
              </a:rPr>
              <a:t>Heuchera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Coral Bells</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Steve Porter\Pictures\Flowers May\Yard Flowers 169.jpg"/>
          <p:cNvPicPr>
            <a:picLocks noChangeAspect="1" noChangeArrowheads="1"/>
          </p:cNvPicPr>
          <p:nvPr/>
        </p:nvPicPr>
        <p:blipFill>
          <a:blip r:embed="rId3" cstate="print"/>
          <a:srcRect/>
          <a:stretch>
            <a:fillRect/>
          </a:stretch>
        </p:blipFill>
        <p:spPr bwMode="auto">
          <a:xfrm rot="21264084">
            <a:off x="-166059" y="15981"/>
            <a:ext cx="3971925" cy="2647950"/>
          </a:xfrm>
          <a:prstGeom prst="rect">
            <a:avLst/>
          </a:prstGeom>
          <a:noFill/>
          <a:ln>
            <a:solidFill>
              <a:schemeClr val="accent1"/>
            </a:solidFill>
          </a:ln>
        </p:spPr>
      </p:pic>
      <p:pic>
        <p:nvPicPr>
          <p:cNvPr id="8194" name="Picture 2" descr="C:\Users\Steve Porter\Pictures\Flowers April\Flowers April 054.jpg"/>
          <p:cNvPicPr>
            <a:picLocks noChangeAspect="1" noChangeArrowheads="1"/>
          </p:cNvPicPr>
          <p:nvPr/>
        </p:nvPicPr>
        <p:blipFill>
          <a:blip r:embed="rId4" cstate="print"/>
          <a:srcRect/>
          <a:stretch>
            <a:fillRect/>
          </a:stretch>
        </p:blipFill>
        <p:spPr bwMode="auto">
          <a:xfrm rot="308713">
            <a:off x="569223" y="3775987"/>
            <a:ext cx="4035110" cy="2679566"/>
          </a:xfrm>
          <a:prstGeom prst="rect">
            <a:avLst/>
          </a:prstGeom>
          <a:noFill/>
          <a:ln>
            <a:solidFill>
              <a:schemeClr val="accent1"/>
            </a:solidFill>
          </a:ln>
        </p:spPr>
      </p:pic>
      <p:pic>
        <p:nvPicPr>
          <p:cNvPr id="8195" name="Picture 3" descr="C:\Users\Steve Porter\Pictures\Flowers-May-09\IMG_4117.JPG"/>
          <p:cNvPicPr>
            <a:picLocks noChangeAspect="1" noChangeArrowheads="1"/>
          </p:cNvPicPr>
          <p:nvPr/>
        </p:nvPicPr>
        <p:blipFill>
          <a:blip r:embed="rId5" cstate="print"/>
          <a:srcRect/>
          <a:stretch>
            <a:fillRect/>
          </a:stretch>
        </p:blipFill>
        <p:spPr bwMode="auto">
          <a:xfrm rot="15160048">
            <a:off x="6352835" y="492806"/>
            <a:ext cx="3200400" cy="2133600"/>
          </a:xfrm>
          <a:prstGeom prst="rect">
            <a:avLst/>
          </a:prstGeom>
          <a:noFill/>
          <a:ln>
            <a:solidFill>
              <a:schemeClr val="accent1"/>
            </a:solidFill>
          </a:ln>
        </p:spPr>
      </p:pic>
      <p:pic>
        <p:nvPicPr>
          <p:cNvPr id="8197" name="Picture 5" descr="C:\Users\Steve Porter\Pictures\Flowers May\Yard Flowers 172.jpg"/>
          <p:cNvPicPr>
            <a:picLocks noChangeAspect="1" noChangeArrowheads="1"/>
          </p:cNvPicPr>
          <p:nvPr/>
        </p:nvPicPr>
        <p:blipFill>
          <a:blip r:embed="rId6" cstate="print"/>
          <a:srcRect/>
          <a:stretch>
            <a:fillRect/>
          </a:stretch>
        </p:blipFill>
        <p:spPr bwMode="auto">
          <a:xfrm rot="21273214">
            <a:off x="3914775" y="3028950"/>
            <a:ext cx="5114925" cy="3409950"/>
          </a:xfrm>
          <a:prstGeom prst="rect">
            <a:avLst/>
          </a:prstGeom>
          <a:noFill/>
          <a:ln>
            <a:solidFill>
              <a:schemeClr val="accent1"/>
            </a:solidFill>
          </a:ln>
        </p:spPr>
      </p:pic>
      <p:pic>
        <p:nvPicPr>
          <p:cNvPr id="8199" name="Picture 7" descr="C:\Users\Steve Porter\Pictures\Flowers May\Yard Flowers 001.jpg"/>
          <p:cNvPicPr>
            <a:picLocks noChangeAspect="1" noChangeArrowheads="1"/>
          </p:cNvPicPr>
          <p:nvPr/>
        </p:nvPicPr>
        <p:blipFill>
          <a:blip r:embed="rId7" cstate="print">
            <a:lum bright="10000"/>
          </a:blip>
          <a:srcRect/>
          <a:stretch>
            <a:fillRect/>
          </a:stretch>
        </p:blipFill>
        <p:spPr bwMode="auto">
          <a:xfrm>
            <a:off x="400050" y="2228850"/>
            <a:ext cx="3257550" cy="2171700"/>
          </a:xfrm>
          <a:prstGeom prst="rect">
            <a:avLst/>
          </a:prstGeom>
          <a:noFill/>
          <a:ln>
            <a:solidFill>
              <a:schemeClr val="accent1"/>
            </a:solidFill>
          </a:ln>
        </p:spPr>
      </p:pic>
      <p:pic>
        <p:nvPicPr>
          <p:cNvPr id="8200" name="Picture 8" descr="C:\Users\Steve Porter\Pictures\Flowers-May-09\IMG_4110.JPG"/>
          <p:cNvPicPr>
            <a:picLocks noChangeAspect="1" noChangeArrowheads="1"/>
          </p:cNvPicPr>
          <p:nvPr/>
        </p:nvPicPr>
        <p:blipFill>
          <a:blip r:embed="rId8" cstate="print"/>
          <a:srcRect/>
          <a:stretch>
            <a:fillRect/>
          </a:stretch>
        </p:blipFill>
        <p:spPr bwMode="auto">
          <a:xfrm rot="267706">
            <a:off x="3079244" y="281023"/>
            <a:ext cx="4400550" cy="2933700"/>
          </a:xfrm>
          <a:prstGeom prst="rect">
            <a:avLst/>
          </a:prstGeom>
          <a:noFill/>
          <a:ln>
            <a:solidFill>
              <a:schemeClr val="accent1"/>
            </a:solidFill>
          </a:ln>
        </p:spPr>
      </p:pic>
      <p:sp>
        <p:nvSpPr>
          <p:cNvPr id="2" name="Title 1"/>
          <p:cNvSpPr>
            <a:spLocks noGrp="1"/>
          </p:cNvSpPr>
          <p:nvPr>
            <p:ph type="title"/>
          </p:nvPr>
        </p:nvSpPr>
        <p:spPr/>
        <p:txBody>
          <a:bodyPr>
            <a:noAutofit/>
          </a:bodyPr>
          <a:lstStyle/>
          <a:p>
            <a:pPr>
              <a:defRPr/>
            </a:pPr>
            <a:r>
              <a:rPr lang="en-US" sz="4000" i="1" dirty="0" err="1" smtClean="0">
                <a:solidFill>
                  <a:schemeClr val="accent3"/>
                </a:solidFill>
                <a:effectLst>
                  <a:outerShdw blurRad="127000" dist="63500" dir="2700000" algn="tl" rotWithShape="0">
                    <a:schemeClr val="accent4"/>
                  </a:outerShdw>
                </a:effectLst>
              </a:rPr>
              <a:t>Paeonia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Peony</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Steve Porter\Desktop\export\For Contest\Yard Flowers 117.jpg"/>
          <p:cNvPicPr>
            <a:picLocks noChangeAspect="1" noChangeArrowheads="1"/>
          </p:cNvPicPr>
          <p:nvPr/>
        </p:nvPicPr>
        <p:blipFill>
          <a:blip r:embed="rId3" cstate="print"/>
          <a:srcRect/>
          <a:stretch>
            <a:fillRect/>
          </a:stretch>
        </p:blipFill>
        <p:spPr bwMode="auto">
          <a:xfrm rot="21143900">
            <a:off x="156555" y="3979828"/>
            <a:ext cx="3943350" cy="2628900"/>
          </a:xfrm>
          <a:prstGeom prst="rect">
            <a:avLst/>
          </a:prstGeom>
          <a:noFill/>
          <a:ln>
            <a:solidFill>
              <a:schemeClr val="accent1"/>
            </a:solidFill>
          </a:ln>
        </p:spPr>
      </p:pic>
      <p:pic>
        <p:nvPicPr>
          <p:cNvPr id="15363" name="Picture 3" descr="C:\Documents and Settings\Steve Porter\Desktop\export\For Contest\Yard Flowers 038.jpg"/>
          <p:cNvPicPr>
            <a:picLocks noChangeAspect="1" noChangeArrowheads="1"/>
          </p:cNvPicPr>
          <p:nvPr/>
        </p:nvPicPr>
        <p:blipFill>
          <a:blip r:embed="rId4" cstate="print"/>
          <a:srcRect/>
          <a:stretch>
            <a:fillRect/>
          </a:stretch>
        </p:blipFill>
        <p:spPr bwMode="auto">
          <a:xfrm rot="245588">
            <a:off x="484506" y="219092"/>
            <a:ext cx="6288742" cy="4192494"/>
          </a:xfrm>
          <a:prstGeom prst="rect">
            <a:avLst/>
          </a:prstGeom>
          <a:noFill/>
          <a:ln>
            <a:solidFill>
              <a:schemeClr val="accent1"/>
            </a:solidFill>
          </a:ln>
        </p:spPr>
      </p:pic>
      <p:sp>
        <p:nvSpPr>
          <p:cNvPr id="2" name="Title 1"/>
          <p:cNvSpPr>
            <a:spLocks noGrp="1"/>
          </p:cNvSpPr>
          <p:nvPr>
            <p:ph type="title"/>
          </p:nvPr>
        </p:nvSpPr>
        <p:spPr/>
        <p:txBody>
          <a:bodyPr/>
          <a:lstStyle/>
          <a:p>
            <a:pPr>
              <a:defRPr/>
            </a:pPr>
            <a:r>
              <a:rPr lang="en-US" sz="4000" dirty="0" smtClean="0">
                <a:solidFill>
                  <a:srgbClr val="C00000"/>
                </a:solidFill>
                <a:effectLst>
                  <a:outerShdw blurRad="127000" dist="63500" dir="2700000" algn="tl" rotWithShape="0">
                    <a:schemeClr val="accent4"/>
                  </a:outerShdw>
                </a:effectLst>
              </a:rPr>
              <a:t>What Are Perennials?</a:t>
            </a:r>
            <a:endParaRPr lang="en-US" sz="4000" dirty="0">
              <a:solidFill>
                <a:srgbClr val="C00000"/>
              </a:solidFill>
              <a:effectLst>
                <a:outerShdw blurRad="127000" dist="63500" dir="2700000" algn="tl" rotWithShape="0">
                  <a:schemeClr val="accent4"/>
                </a:outerShdw>
              </a:effectLst>
            </a:endParaRPr>
          </a:p>
        </p:txBody>
      </p:sp>
      <p:pic>
        <p:nvPicPr>
          <p:cNvPr id="15364" name="Picture 4" descr="C:\Documents and Settings\Steve Porter\Desktop\export\For Contest\Yard Flowers 007.jpg"/>
          <p:cNvPicPr>
            <a:picLocks noChangeAspect="1" noChangeArrowheads="1"/>
          </p:cNvPicPr>
          <p:nvPr/>
        </p:nvPicPr>
        <p:blipFill>
          <a:blip r:embed="rId5" cstate="print"/>
          <a:srcRect/>
          <a:stretch>
            <a:fillRect/>
          </a:stretch>
        </p:blipFill>
        <p:spPr bwMode="auto">
          <a:xfrm rot="1325333">
            <a:off x="5017833" y="2937107"/>
            <a:ext cx="5029200" cy="3352800"/>
          </a:xfrm>
          <a:prstGeom prst="rect">
            <a:avLst/>
          </a:prstGeom>
          <a:noFill/>
          <a:ln>
            <a:solidFill>
              <a:schemeClr val="accent1"/>
            </a:solidFill>
          </a:ln>
        </p:spPr>
      </p:pic>
      <p:sp>
        <p:nvSpPr>
          <p:cNvPr id="3" name="Content Placeholder 2"/>
          <p:cNvSpPr>
            <a:spLocks noGrp="1"/>
          </p:cNvSpPr>
          <p:nvPr>
            <p:ph idx="1"/>
          </p:nvPr>
        </p:nvSpPr>
        <p:spPr/>
        <p:txBody>
          <a:bodyPr>
            <a:normAutofit/>
          </a:bodyPr>
          <a:lstStyle/>
          <a:p>
            <a:pPr marL="0" indent="0" algn="ctr">
              <a:spcBef>
                <a:spcPct val="0"/>
              </a:spcBef>
              <a:buNone/>
              <a:defRPr/>
            </a:pPr>
            <a:r>
              <a:rPr lang="en-US" sz="4000" dirty="0" smtClean="0">
                <a:solidFill>
                  <a:srgbClr val="C00000"/>
                </a:solidFill>
                <a:effectLst>
                  <a:outerShdw blurRad="127000" dist="63500" dir="2700000" algn="tl" rotWithShape="0">
                    <a:schemeClr val="accent4"/>
                  </a:outerShdw>
                </a:effectLst>
                <a:latin typeface="+mj-lt"/>
                <a:ea typeface="+mj-ea"/>
                <a:cs typeface="+mj-cs"/>
              </a:rPr>
              <a:t>A plant that </a:t>
            </a:r>
            <a:r>
              <a:rPr lang="en-US" sz="4000" dirty="0" smtClean="0">
                <a:solidFill>
                  <a:srgbClr val="C00000"/>
                </a:solidFill>
                <a:effectLst>
                  <a:outerShdw blurRad="127000" dist="63500" dir="2700000" algn="tl" rotWithShape="0">
                    <a:schemeClr val="accent4"/>
                  </a:outerShdw>
                </a:effectLst>
                <a:latin typeface="+mj-lt"/>
                <a:ea typeface="+mj-ea"/>
                <a:cs typeface="+mj-cs"/>
              </a:rPr>
              <a:t>had it not died immediately after planting would have lived </a:t>
            </a:r>
            <a:r>
              <a:rPr lang="en-US" sz="4000" dirty="0" smtClean="0">
                <a:solidFill>
                  <a:srgbClr val="C00000"/>
                </a:solidFill>
                <a:effectLst>
                  <a:outerShdw blurRad="127000" dist="63500" dir="2700000" algn="tl" rotWithShape="0">
                    <a:schemeClr val="accent4"/>
                  </a:outerShdw>
                </a:effectLst>
                <a:latin typeface="+mj-lt"/>
                <a:ea typeface="+mj-ea"/>
                <a:cs typeface="+mj-cs"/>
              </a:rPr>
              <a:t>for more than two years</a:t>
            </a:r>
            <a:endParaRPr lang="en-US" sz="4000" dirty="0">
              <a:solidFill>
                <a:srgbClr val="C00000"/>
              </a:solidFill>
              <a:effectLst>
                <a:outerShdw blurRad="127000" dist="63500" dir="2700000" algn="tl" rotWithShape="0">
                  <a:schemeClr val="accent4"/>
                </a:outerShdw>
              </a:effectLst>
              <a:latin typeface="+mj-lt"/>
              <a:ea typeface="+mj-ea"/>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teve Porter\Pictures\Flowers April\Flowers April 097.jpg"/>
          <p:cNvPicPr>
            <a:picLocks noChangeAspect="1" noChangeArrowheads="1"/>
          </p:cNvPicPr>
          <p:nvPr/>
        </p:nvPicPr>
        <p:blipFill>
          <a:blip r:embed="rId3" cstate="print"/>
          <a:srcRect/>
          <a:stretch>
            <a:fillRect/>
          </a:stretch>
        </p:blipFill>
        <p:spPr bwMode="auto">
          <a:xfrm rot="21247999">
            <a:off x="281132" y="-79278"/>
            <a:ext cx="8814053" cy="5876035"/>
          </a:xfrm>
          <a:prstGeom prst="rect">
            <a:avLst/>
          </a:prstGeom>
          <a:noFill/>
        </p:spPr>
      </p:pic>
      <p:pic>
        <p:nvPicPr>
          <p:cNvPr id="16387" name="Picture 3" descr="C:\Users\Steve Porter\Pictures\Flowers April\Flowers April 113.jpg"/>
          <p:cNvPicPr>
            <a:picLocks noChangeAspect="1" noChangeArrowheads="1"/>
          </p:cNvPicPr>
          <p:nvPr/>
        </p:nvPicPr>
        <p:blipFill>
          <a:blip r:embed="rId4" cstate="print"/>
          <a:srcRect/>
          <a:stretch>
            <a:fillRect/>
          </a:stretch>
        </p:blipFill>
        <p:spPr bwMode="auto">
          <a:xfrm rot="1064298">
            <a:off x="-212059" y="3902269"/>
            <a:ext cx="3886200" cy="2590800"/>
          </a:xfrm>
          <a:prstGeom prst="rect">
            <a:avLst/>
          </a:prstGeom>
          <a:noFill/>
        </p:spPr>
      </p:pic>
      <p:pic>
        <p:nvPicPr>
          <p:cNvPr id="16388" name="Picture 4" descr="C:\Users\Steve Porter\Pictures\Flowers April\Flowers April 115.jpg"/>
          <p:cNvPicPr>
            <a:picLocks noChangeAspect="1" noChangeArrowheads="1"/>
          </p:cNvPicPr>
          <p:nvPr/>
        </p:nvPicPr>
        <p:blipFill>
          <a:blip r:embed="rId5" cstate="print"/>
          <a:srcRect/>
          <a:stretch>
            <a:fillRect/>
          </a:stretch>
        </p:blipFill>
        <p:spPr bwMode="auto">
          <a:xfrm rot="19709599">
            <a:off x="5901388" y="3196719"/>
            <a:ext cx="4252355" cy="2834903"/>
          </a:xfrm>
          <a:prstGeom prst="rect">
            <a:avLst/>
          </a:prstGeom>
          <a:noFill/>
        </p:spPr>
      </p:pic>
      <p:sp>
        <p:nvSpPr>
          <p:cNvPr id="2" name="Title 1"/>
          <p:cNvSpPr>
            <a:spLocks noGrp="1"/>
          </p:cNvSpPr>
          <p:nvPr>
            <p:ph type="title"/>
          </p:nvPr>
        </p:nvSpPr>
        <p:spPr>
          <a:xfrm>
            <a:off x="457200" y="285750"/>
            <a:ext cx="8229600" cy="1143000"/>
          </a:xfrm>
        </p:spPr>
        <p:txBody>
          <a:bodyPr>
            <a:noAutofit/>
          </a:bodyPr>
          <a:lstStyle/>
          <a:p>
            <a:pPr>
              <a:defRPr/>
            </a:pPr>
            <a:r>
              <a:rPr lang="en-US" sz="4000" i="1" dirty="0" smtClean="0">
                <a:solidFill>
                  <a:schemeClr val="accent3"/>
                </a:solidFill>
                <a:effectLst>
                  <a:outerShdw blurRad="127000" dist="63500" dir="2700000" algn="tl" rotWithShape="0">
                    <a:schemeClr val="accent4"/>
                  </a:outerShdw>
                </a:effectLst>
              </a:rPr>
              <a:t>Iris </a:t>
            </a:r>
            <a:r>
              <a:rPr lang="en-US" sz="4000" i="1" dirty="0" err="1" smtClean="0">
                <a:solidFill>
                  <a:schemeClr val="accent3"/>
                </a:solidFill>
                <a:effectLst>
                  <a:outerShdw blurRad="127000" dist="63500" dir="2700000" algn="tl" rotWithShape="0">
                    <a:schemeClr val="accent4"/>
                  </a:outerShdw>
                </a:effectLst>
              </a:rPr>
              <a:t>germanica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Bearded</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teve Porter\Pictures\Flowers-April-09 3\CRW_3851.jpg"/>
          <p:cNvPicPr>
            <a:picLocks noChangeAspect="1" noChangeArrowheads="1"/>
          </p:cNvPicPr>
          <p:nvPr/>
        </p:nvPicPr>
        <p:blipFill>
          <a:blip r:embed="rId3" cstate="print"/>
          <a:srcRect/>
          <a:stretch>
            <a:fillRect/>
          </a:stretch>
        </p:blipFill>
        <p:spPr bwMode="auto">
          <a:xfrm rot="21427161">
            <a:off x="2009812" y="3642"/>
            <a:ext cx="4877886" cy="7326320"/>
          </a:xfrm>
          <a:prstGeom prst="rect">
            <a:avLst/>
          </a:prstGeom>
          <a:noFill/>
        </p:spPr>
      </p:pic>
      <p:sp>
        <p:nvSpPr>
          <p:cNvPr id="2" name="Title 1"/>
          <p:cNvSpPr>
            <a:spLocks noGrp="1"/>
          </p:cNvSpPr>
          <p:nvPr>
            <p:ph type="title"/>
          </p:nvPr>
        </p:nvSpPr>
        <p:spPr>
          <a:xfrm>
            <a:off x="457200" y="285750"/>
            <a:ext cx="8229600" cy="1143000"/>
          </a:xfrm>
        </p:spPr>
        <p:txBody>
          <a:bodyPr>
            <a:noAutofit/>
          </a:bodyPr>
          <a:lstStyle/>
          <a:p>
            <a:pPr>
              <a:defRPr/>
            </a:pPr>
            <a:r>
              <a:rPr lang="en-US" sz="4000" i="1" dirty="0" smtClean="0">
                <a:solidFill>
                  <a:schemeClr val="accent3"/>
                </a:solidFill>
                <a:effectLst>
                  <a:outerShdw blurRad="127000" dist="63500" dir="2700000" algn="tl" rotWithShape="0">
                    <a:schemeClr val="accent4"/>
                  </a:outerShdw>
                </a:effectLst>
              </a:rPr>
              <a:t>Iris </a:t>
            </a:r>
            <a:r>
              <a:rPr lang="en-US" sz="4000" i="1" dirty="0" err="1" smtClean="0">
                <a:solidFill>
                  <a:schemeClr val="accent3"/>
                </a:solidFill>
                <a:effectLst>
                  <a:outerShdw blurRad="127000" dist="63500" dir="2700000" algn="tl" rotWithShape="0">
                    <a:schemeClr val="accent4"/>
                  </a:outerShdw>
                </a:effectLst>
              </a:rPr>
              <a:t>hollandica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Dutch</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teve Porter\Pictures\Flowers April\Flowers April 146.jpg"/>
          <p:cNvPicPr>
            <a:picLocks noChangeAspect="1" noChangeArrowheads="1"/>
          </p:cNvPicPr>
          <p:nvPr/>
        </p:nvPicPr>
        <p:blipFill>
          <a:blip r:embed="rId3" cstate="print"/>
          <a:srcRect/>
          <a:stretch>
            <a:fillRect/>
          </a:stretch>
        </p:blipFill>
        <p:spPr bwMode="auto">
          <a:xfrm rot="21369894">
            <a:off x="428439" y="366656"/>
            <a:ext cx="8705288" cy="5803526"/>
          </a:xfrm>
          <a:prstGeom prst="rect">
            <a:avLst/>
          </a:prstGeom>
          <a:noFill/>
        </p:spPr>
      </p:pic>
      <p:sp>
        <p:nvSpPr>
          <p:cNvPr id="2" name="Title 1"/>
          <p:cNvSpPr>
            <a:spLocks noGrp="1"/>
          </p:cNvSpPr>
          <p:nvPr>
            <p:ph type="title"/>
          </p:nvPr>
        </p:nvSpPr>
        <p:spPr>
          <a:xfrm>
            <a:off x="457200" y="274638"/>
            <a:ext cx="8229600" cy="1143000"/>
          </a:xfrm>
        </p:spPr>
        <p:txBody>
          <a:bodyPr>
            <a:normAutofit/>
          </a:bodyPr>
          <a:lstStyle/>
          <a:p>
            <a:pPr>
              <a:defRPr/>
            </a:pPr>
            <a:r>
              <a:rPr lang="en-US" sz="4000" dirty="0" smtClean="0">
                <a:solidFill>
                  <a:schemeClr val="accent3"/>
                </a:solidFill>
                <a:effectLst>
                  <a:outerShdw blurRad="127000" dist="63500" dir="2700000" algn="tl" rotWithShape="0">
                    <a:schemeClr val="accent4"/>
                  </a:outerShdw>
                </a:effectLst>
              </a:rPr>
              <a:t>Foliage</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Steve Porter\Documents\Master Gardener\(per)ArtemisiaPowisCastle04.JPG"/>
          <p:cNvPicPr>
            <a:picLocks noChangeAspect="1" noChangeArrowheads="1"/>
          </p:cNvPicPr>
          <p:nvPr/>
        </p:nvPicPr>
        <p:blipFill>
          <a:blip r:embed="rId3" cstate="print"/>
          <a:srcRect/>
          <a:stretch>
            <a:fillRect/>
          </a:stretch>
        </p:blipFill>
        <p:spPr bwMode="auto">
          <a:xfrm rot="21125042">
            <a:off x="1473053" y="230989"/>
            <a:ext cx="7039561" cy="5280155"/>
          </a:xfrm>
          <a:prstGeom prst="rect">
            <a:avLst/>
          </a:prstGeom>
          <a:noFill/>
        </p:spPr>
      </p:pic>
      <p:sp>
        <p:nvSpPr>
          <p:cNvPr id="2" name="Title 1"/>
          <p:cNvSpPr>
            <a:spLocks noGrp="1"/>
          </p:cNvSpPr>
          <p:nvPr>
            <p:ph type="title"/>
          </p:nvPr>
        </p:nvSpPr>
        <p:spPr/>
        <p:txBody>
          <a:bodyPr>
            <a:norm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Artemisia</a:t>
            </a:r>
            <a:endParaRPr lang="en-US" sz="4000" i="1" dirty="0">
              <a:solidFill>
                <a:schemeClr val="accent3"/>
              </a:solidFill>
              <a:effectLst>
                <a:outerShdw blurRad="127000" dist="63500" dir="2700000" algn="tl" rotWithShape="0">
                  <a:schemeClr val="accent4"/>
                </a:outerShdw>
              </a:effectLst>
            </a:endParaRPr>
          </a:p>
        </p:txBody>
      </p:sp>
      <p:pic>
        <p:nvPicPr>
          <p:cNvPr id="7170" name="Picture 2" descr="C:\Users\Steve Porter\Documents\Master Gardener\(per)ArtemisiaPowisCastle01.jpg"/>
          <p:cNvPicPr>
            <a:picLocks noChangeAspect="1" noChangeArrowheads="1"/>
          </p:cNvPicPr>
          <p:nvPr/>
        </p:nvPicPr>
        <p:blipFill>
          <a:blip r:embed="rId4" cstate="print"/>
          <a:srcRect/>
          <a:stretch>
            <a:fillRect/>
          </a:stretch>
        </p:blipFill>
        <p:spPr bwMode="auto">
          <a:xfrm rot="967807">
            <a:off x="323271" y="3485013"/>
            <a:ext cx="4526653" cy="2968625"/>
          </a:xfrm>
          <a:prstGeom prst="rect">
            <a:avLst/>
          </a:prstGeom>
          <a:noFill/>
        </p:spPr>
      </p:pic>
    </p:spTree>
  </p:cSld>
  <p:clrMapOvr>
    <a:masterClrMapping/>
  </p:clrMapOvr>
  <p:transition advTm="20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teve Porter\Documents\Porter House Seasons\Winter\December\Yard Flowers 135.jpg"/>
          <p:cNvPicPr>
            <a:picLocks noChangeAspect="1" noChangeArrowheads="1"/>
          </p:cNvPicPr>
          <p:nvPr/>
        </p:nvPicPr>
        <p:blipFill>
          <a:blip r:embed="rId3" cstate="print"/>
          <a:srcRect/>
          <a:stretch>
            <a:fillRect/>
          </a:stretch>
        </p:blipFill>
        <p:spPr bwMode="auto">
          <a:xfrm rot="21216679">
            <a:off x="356870" y="439830"/>
            <a:ext cx="8210949" cy="5473966"/>
          </a:xfrm>
          <a:prstGeom prst="rect">
            <a:avLst/>
          </a:prstGeom>
          <a:noFill/>
        </p:spPr>
      </p:pic>
      <p:pic>
        <p:nvPicPr>
          <p:cNvPr id="5122" name="Picture 2" descr="C:\Users\Steve Porter\Pictures\2009-11-24\IMG_5529.JPG"/>
          <p:cNvPicPr>
            <a:picLocks noChangeAspect="1" noChangeArrowheads="1"/>
          </p:cNvPicPr>
          <p:nvPr/>
        </p:nvPicPr>
        <p:blipFill>
          <a:blip r:embed="rId4" cstate="print"/>
          <a:srcRect/>
          <a:stretch>
            <a:fillRect/>
          </a:stretch>
        </p:blipFill>
        <p:spPr bwMode="auto">
          <a:xfrm rot="380640">
            <a:off x="228600" y="285750"/>
            <a:ext cx="3800475" cy="2533650"/>
          </a:xfrm>
          <a:prstGeom prst="rect">
            <a:avLst/>
          </a:prstGeom>
          <a:noFill/>
        </p:spPr>
      </p:pic>
      <p:pic>
        <p:nvPicPr>
          <p:cNvPr id="5123" name="Picture 3" descr="C:\Users\Steve Porter\Pictures\2009-11-24\IMG_5567.JPG"/>
          <p:cNvPicPr>
            <a:picLocks noChangeAspect="1" noChangeArrowheads="1"/>
          </p:cNvPicPr>
          <p:nvPr/>
        </p:nvPicPr>
        <p:blipFill>
          <a:blip r:embed="rId5" cstate="print"/>
          <a:srcRect/>
          <a:stretch>
            <a:fillRect/>
          </a:stretch>
        </p:blipFill>
        <p:spPr bwMode="auto">
          <a:xfrm rot="5774215">
            <a:off x="6059515" y="3166043"/>
            <a:ext cx="3485269" cy="2323513"/>
          </a:xfrm>
          <a:prstGeom prst="rect">
            <a:avLst/>
          </a:prstGeom>
          <a:noFill/>
        </p:spPr>
      </p:pic>
      <p:pic>
        <p:nvPicPr>
          <p:cNvPr id="5124" name="Picture 4" descr="C:\Users\Steve Porter\Pictures\2009-11-24\IMG_5536.JPG"/>
          <p:cNvPicPr>
            <a:picLocks noChangeAspect="1" noChangeArrowheads="1"/>
          </p:cNvPicPr>
          <p:nvPr/>
        </p:nvPicPr>
        <p:blipFill>
          <a:blip r:embed="rId6" cstate="print"/>
          <a:srcRect/>
          <a:stretch>
            <a:fillRect/>
          </a:stretch>
        </p:blipFill>
        <p:spPr bwMode="auto">
          <a:xfrm rot="1354549">
            <a:off x="108745" y="4226604"/>
            <a:ext cx="3762714" cy="2508476"/>
          </a:xfrm>
          <a:prstGeom prst="rect">
            <a:avLst/>
          </a:prstGeom>
          <a:noFill/>
        </p:spPr>
      </p:pic>
      <p:sp>
        <p:nvSpPr>
          <p:cNvPr id="2" name="Title 1"/>
          <p:cNvSpPr>
            <a:spLocks noGrp="1"/>
          </p:cNvSpPr>
          <p:nvPr>
            <p:ph type="title"/>
          </p:nvPr>
        </p:nvSpPr>
        <p:spPr/>
        <p:txBody>
          <a:bodyPr>
            <a:normAutofit/>
          </a:bodyPr>
          <a:lstStyle/>
          <a:p>
            <a:pPr marL="0" marR="0" indent="0" fontAlgn="auto">
              <a:lnSpc>
                <a:spcPct val="100000"/>
              </a:lnSpc>
              <a:spcAft>
                <a:spcPts val="0"/>
              </a:spcAft>
              <a:buClrTx/>
              <a:buSzTx/>
              <a:tabLst/>
              <a:defRPr/>
            </a:pPr>
            <a:r>
              <a:rPr lang="en-US" sz="4000" dirty="0" smtClean="0">
                <a:solidFill>
                  <a:schemeClr val="accent3"/>
                </a:solidFill>
                <a:effectLst>
                  <a:outerShdw blurRad="127000" dist="63500" dir="2700000" algn="tl" rotWithShape="0">
                    <a:schemeClr val="accent4"/>
                  </a:outerShdw>
                </a:effectLst>
              </a:rPr>
              <a:t>Ferns</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C:\Users\Steve Porter\Pictures\Flowers June\Yard Flowers 015-2.jpg"/>
          <p:cNvPicPr>
            <a:picLocks noChangeAspect="1" noChangeArrowheads="1"/>
          </p:cNvPicPr>
          <p:nvPr/>
        </p:nvPicPr>
        <p:blipFill>
          <a:blip r:embed="rId3" cstate="print"/>
          <a:srcRect/>
          <a:stretch>
            <a:fillRect/>
          </a:stretch>
        </p:blipFill>
        <p:spPr bwMode="auto">
          <a:xfrm rot="21129330">
            <a:off x="-586665" y="145978"/>
            <a:ext cx="6629400" cy="4419600"/>
          </a:xfrm>
          <a:prstGeom prst="rect">
            <a:avLst/>
          </a:prstGeom>
          <a:noFill/>
          <a:ln>
            <a:solidFill>
              <a:schemeClr val="tx1"/>
            </a:solidFill>
          </a:ln>
        </p:spPr>
      </p:pic>
      <p:pic>
        <p:nvPicPr>
          <p:cNvPr id="24578" name="Picture 2" descr="C:\Users\Steve Porter\Pictures\Flowers June\Yard Flowers 027-1.jpg"/>
          <p:cNvPicPr>
            <a:picLocks noChangeAspect="1" noChangeArrowheads="1"/>
          </p:cNvPicPr>
          <p:nvPr/>
        </p:nvPicPr>
        <p:blipFill>
          <a:blip r:embed="rId4" cstate="print"/>
          <a:srcRect/>
          <a:stretch>
            <a:fillRect/>
          </a:stretch>
        </p:blipFill>
        <p:spPr bwMode="auto">
          <a:xfrm rot="21161992">
            <a:off x="1814722" y="3083899"/>
            <a:ext cx="5600700" cy="3733800"/>
          </a:xfrm>
          <a:prstGeom prst="rect">
            <a:avLst/>
          </a:prstGeom>
          <a:noFill/>
          <a:ln>
            <a:solidFill>
              <a:schemeClr val="tx1"/>
            </a:solidFill>
          </a:ln>
        </p:spPr>
      </p:pic>
      <p:pic>
        <p:nvPicPr>
          <p:cNvPr id="24581" name="Picture 5" descr="C:\Users\Steve Porter\Pictures\Flowers April\Flowers April 140.jpg"/>
          <p:cNvPicPr>
            <a:picLocks noChangeAspect="1" noChangeArrowheads="1"/>
          </p:cNvPicPr>
          <p:nvPr/>
        </p:nvPicPr>
        <p:blipFill>
          <a:blip r:embed="rId5" cstate="print"/>
          <a:srcRect/>
          <a:stretch>
            <a:fillRect/>
          </a:stretch>
        </p:blipFill>
        <p:spPr bwMode="auto">
          <a:xfrm rot="507419">
            <a:off x="4955177" y="511051"/>
            <a:ext cx="4857750" cy="3238500"/>
          </a:xfrm>
          <a:prstGeom prst="rect">
            <a:avLst/>
          </a:prstGeom>
          <a:noFill/>
          <a:ln>
            <a:solidFill>
              <a:schemeClr val="tx1"/>
            </a:solidFill>
          </a:ln>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Hostas</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Plantain Lily</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teve Porter\Pictures\Rickwood Classic\Rickwood Classic 044.jpg"/>
          <p:cNvPicPr>
            <a:picLocks noChangeAspect="1" noChangeArrowheads="1"/>
          </p:cNvPicPr>
          <p:nvPr/>
        </p:nvPicPr>
        <p:blipFill>
          <a:blip r:embed="rId3" cstate="print"/>
          <a:srcRect/>
          <a:stretch>
            <a:fillRect/>
          </a:stretch>
        </p:blipFill>
        <p:spPr bwMode="auto">
          <a:xfrm>
            <a:off x="285750" y="171450"/>
            <a:ext cx="8476541" cy="5880600"/>
          </a:xfrm>
          <a:prstGeom prst="rect">
            <a:avLst/>
          </a:prstGeom>
          <a:noFill/>
        </p:spPr>
      </p:pic>
      <p:sp>
        <p:nvSpPr>
          <p:cNvPr id="2" name="Title 1"/>
          <p:cNvSpPr>
            <a:spLocks noGrp="1"/>
          </p:cNvSpPr>
          <p:nvPr>
            <p:ph type="title"/>
          </p:nvPr>
        </p:nvSpPr>
        <p:spPr/>
        <p:txBody>
          <a:bodyPr>
            <a:normAutofit/>
          </a:bodyPr>
          <a:lstStyle/>
          <a:p>
            <a:pPr marL="0" marR="0" indent="0" fontAlgn="auto">
              <a:lnSpc>
                <a:spcPct val="100000"/>
              </a:lnSpc>
              <a:spcAft>
                <a:spcPts val="0"/>
              </a:spcAft>
              <a:buClrTx/>
              <a:buSzTx/>
              <a:tabLst/>
              <a:defRPr/>
            </a:pPr>
            <a:r>
              <a:rPr lang="en-US" sz="4000" dirty="0" smtClean="0">
                <a:solidFill>
                  <a:schemeClr val="accent3"/>
                </a:solidFill>
                <a:effectLst>
                  <a:outerShdw blurRad="127000" dist="63500" dir="2700000" algn="tl" rotWithShape="0">
                    <a:schemeClr val="accent4"/>
                  </a:outerShdw>
                </a:effectLst>
              </a:rPr>
              <a:t>Summer</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teve Porter\Pictures\Flowers-May-09\IMG_4860.JPG"/>
          <p:cNvPicPr>
            <a:picLocks noChangeAspect="1" noChangeArrowheads="1"/>
          </p:cNvPicPr>
          <p:nvPr/>
        </p:nvPicPr>
        <p:blipFill>
          <a:blip r:embed="rId3" cstate="print"/>
          <a:srcRect/>
          <a:stretch>
            <a:fillRect/>
          </a:stretch>
        </p:blipFill>
        <p:spPr bwMode="auto">
          <a:xfrm rot="5988136">
            <a:off x="-651180" y="913979"/>
            <a:ext cx="4229100" cy="2819400"/>
          </a:xfrm>
          <a:prstGeom prst="rect">
            <a:avLst/>
          </a:prstGeom>
          <a:noFill/>
        </p:spPr>
      </p:pic>
      <p:pic>
        <p:nvPicPr>
          <p:cNvPr id="5125" name="Picture 5" descr="C:\Users\Steve Porter\Pictures\Flowers-June-09\IMG_4985.JPG"/>
          <p:cNvPicPr>
            <a:picLocks noChangeAspect="1" noChangeArrowheads="1"/>
          </p:cNvPicPr>
          <p:nvPr/>
        </p:nvPicPr>
        <p:blipFill>
          <a:blip r:embed="rId4" cstate="print"/>
          <a:srcRect/>
          <a:stretch>
            <a:fillRect/>
          </a:stretch>
        </p:blipFill>
        <p:spPr bwMode="auto">
          <a:xfrm rot="4741621">
            <a:off x="4714054" y="1337381"/>
            <a:ext cx="5534952" cy="3689968"/>
          </a:xfrm>
          <a:prstGeom prst="rect">
            <a:avLst/>
          </a:prstGeom>
          <a:noFill/>
        </p:spPr>
      </p:pic>
      <p:pic>
        <p:nvPicPr>
          <p:cNvPr id="5124" name="Picture 4" descr="C:\Users\Steve Porter\Pictures\Flowers-May-09\IMG_4855.JPG"/>
          <p:cNvPicPr>
            <a:picLocks noChangeAspect="1" noChangeArrowheads="1"/>
          </p:cNvPicPr>
          <p:nvPr/>
        </p:nvPicPr>
        <p:blipFill>
          <a:blip r:embed="rId5" cstate="print"/>
          <a:srcRect/>
          <a:stretch>
            <a:fillRect/>
          </a:stretch>
        </p:blipFill>
        <p:spPr bwMode="auto">
          <a:xfrm rot="5400000">
            <a:off x="1495425" y="1476375"/>
            <a:ext cx="5429250" cy="3619500"/>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Iris </a:t>
            </a:r>
            <a:r>
              <a:rPr lang="en-US" sz="4000" i="1" dirty="0" err="1" smtClean="0">
                <a:solidFill>
                  <a:schemeClr val="accent3"/>
                </a:solidFill>
                <a:effectLst>
                  <a:outerShdw blurRad="127000" dist="63500" dir="2700000" algn="tl" rotWithShape="0">
                    <a:schemeClr val="accent4"/>
                  </a:outerShdw>
                </a:effectLst>
              </a:rPr>
              <a:t>kaempferi</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i="1" dirty="0" smtClean="0">
                <a:solidFill>
                  <a:schemeClr val="accent3"/>
                </a:solidFill>
                <a:effectLst>
                  <a:outerShdw blurRad="127000" dist="63500" dir="2700000" algn="tl" rotWithShape="0">
                    <a:schemeClr val="accent4"/>
                  </a:outerShdw>
                </a:effectLst>
              </a:rPr>
              <a:t> Japanese </a:t>
            </a:r>
            <a:endParaRPr lang="en-US" sz="4000" i="1"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teve Porter\Documents\Master Gardener\Siberian Iris.jpg"/>
          <p:cNvPicPr>
            <a:picLocks noChangeAspect="1" noChangeArrowheads="1"/>
          </p:cNvPicPr>
          <p:nvPr/>
        </p:nvPicPr>
        <p:blipFill>
          <a:blip r:embed="rId3" cstate="print"/>
          <a:srcRect/>
          <a:stretch>
            <a:fillRect/>
          </a:stretch>
        </p:blipFill>
        <p:spPr bwMode="auto">
          <a:xfrm rot="456054">
            <a:off x="1869585" y="344490"/>
            <a:ext cx="5618986" cy="6174710"/>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Iris </a:t>
            </a:r>
            <a:r>
              <a:rPr lang="en-US" sz="4000" i="1" dirty="0" err="1" smtClean="0">
                <a:solidFill>
                  <a:schemeClr val="accent3"/>
                </a:solidFill>
                <a:effectLst>
                  <a:outerShdw blurRad="127000" dist="63500" dir="2700000" algn="tl" rotWithShape="0">
                    <a:schemeClr val="accent4"/>
                  </a:outerShdw>
                </a:effectLst>
              </a:rPr>
              <a:t>sibirica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i="1" dirty="0" smtClean="0">
                <a:solidFill>
                  <a:schemeClr val="accent3"/>
                </a:solidFill>
                <a:effectLst>
                  <a:outerShdw blurRad="127000" dist="63500" dir="2700000" algn="tl" rotWithShape="0">
                    <a:schemeClr val="accent4"/>
                  </a:outerShdw>
                </a:effectLst>
              </a:rPr>
              <a:t> </a:t>
            </a:r>
            <a:r>
              <a:rPr lang="en-US" sz="4000" dirty="0" smtClean="0">
                <a:solidFill>
                  <a:schemeClr val="accent3"/>
                </a:solidFill>
                <a:effectLst>
                  <a:outerShdw blurRad="127000" dist="63500" dir="2700000" algn="tl" rotWithShape="0">
                    <a:schemeClr val="accent4"/>
                  </a:outerShdw>
                </a:effectLst>
              </a:rPr>
              <a:t>Siberian</a:t>
            </a:r>
            <a:endParaRPr lang="en-US" sz="4000" dirty="0">
              <a:solidFill>
                <a:schemeClr val="accent3"/>
              </a:solidFill>
              <a:effectLst>
                <a:outerShdw blurRad="127000" dist="63500" dir="2700000" algn="tl" rotWithShape="0">
                  <a:schemeClr val="accent4"/>
                </a:outerShdw>
              </a:effectLst>
            </a:endParaRPr>
          </a:p>
        </p:txBody>
      </p:sp>
      <p:sp>
        <p:nvSpPr>
          <p:cNvPr id="4" name="TextBox 3"/>
          <p:cNvSpPr txBox="1"/>
          <p:nvPr/>
        </p:nvSpPr>
        <p:spPr>
          <a:xfrm rot="448260">
            <a:off x="1495508" y="6282711"/>
            <a:ext cx="2582758" cy="230832"/>
          </a:xfrm>
          <a:prstGeom prst="rect">
            <a:avLst/>
          </a:prstGeom>
          <a:noFill/>
        </p:spPr>
        <p:txBody>
          <a:bodyPr wrap="none" rtlCol="0">
            <a:spAutoFit/>
          </a:bodyPr>
          <a:lstStyle/>
          <a:p>
            <a:r>
              <a:rPr lang="en-US" sz="900" dirty="0" smtClean="0"/>
              <a:t>Photo Courtesy of Thor </a:t>
            </a:r>
            <a:r>
              <a:rPr lang="en-US" sz="900" dirty="0" err="1" smtClean="0"/>
              <a:t>Thorsson</a:t>
            </a:r>
            <a:r>
              <a:rPr lang="en-US" sz="900" dirty="0" smtClean="0"/>
              <a:t> via </a:t>
            </a:r>
            <a:r>
              <a:rPr lang="en-US" sz="900" dirty="0" err="1" smtClean="0"/>
              <a:t>Flickr</a:t>
            </a:r>
            <a:endParaRPr lang="en-US" sz="900" dirty="0"/>
          </a:p>
        </p:txBody>
      </p:sp>
    </p:spTree>
  </p:cSld>
  <p:clrMapOvr>
    <a:masterClrMapping/>
  </p:clrMapOvr>
  <p:transition advTm="20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teve Porter\Pictures\Flowers-June-09\IMG_5032.JPG"/>
          <p:cNvPicPr>
            <a:picLocks noChangeAspect="1" noChangeArrowheads="1"/>
          </p:cNvPicPr>
          <p:nvPr/>
        </p:nvPicPr>
        <p:blipFill>
          <a:blip r:embed="rId3" cstate="print"/>
          <a:srcRect/>
          <a:stretch>
            <a:fillRect/>
          </a:stretch>
        </p:blipFill>
        <p:spPr bwMode="auto">
          <a:xfrm rot="196123">
            <a:off x="1212176" y="194197"/>
            <a:ext cx="6943725" cy="4629150"/>
          </a:xfrm>
          <a:prstGeom prst="rect">
            <a:avLst/>
          </a:prstGeom>
          <a:noFill/>
        </p:spPr>
      </p:pic>
      <p:pic>
        <p:nvPicPr>
          <p:cNvPr id="6148" name="Picture 4" descr="C:\Users\Steve Porter\Pictures\Flowers June\Yard Flowers 119-1.jpg"/>
          <p:cNvPicPr>
            <a:picLocks noChangeAspect="1" noChangeArrowheads="1"/>
          </p:cNvPicPr>
          <p:nvPr/>
        </p:nvPicPr>
        <p:blipFill>
          <a:blip r:embed="rId4" cstate="print"/>
          <a:srcRect/>
          <a:stretch>
            <a:fillRect/>
          </a:stretch>
        </p:blipFill>
        <p:spPr bwMode="auto">
          <a:xfrm rot="20945192">
            <a:off x="416941" y="3468100"/>
            <a:ext cx="3886552" cy="2591035"/>
          </a:xfrm>
          <a:prstGeom prst="rect">
            <a:avLst/>
          </a:prstGeom>
          <a:noFill/>
        </p:spPr>
      </p:pic>
      <p:pic>
        <p:nvPicPr>
          <p:cNvPr id="6149" name="Picture 5" descr="C:\Users\Steve Porter\Pictures\Flowers June\Yard Flowers 115.jpg"/>
          <p:cNvPicPr>
            <a:picLocks noChangeAspect="1" noChangeArrowheads="1"/>
          </p:cNvPicPr>
          <p:nvPr/>
        </p:nvPicPr>
        <p:blipFill>
          <a:blip r:embed="rId5" cstate="print"/>
          <a:srcRect/>
          <a:stretch>
            <a:fillRect/>
          </a:stretch>
        </p:blipFill>
        <p:spPr bwMode="auto">
          <a:xfrm rot="711152">
            <a:off x="5827980" y="3938943"/>
            <a:ext cx="2943225" cy="1962150"/>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Rudbeckia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3600" dirty="0" smtClean="0">
                <a:solidFill>
                  <a:schemeClr val="accent3"/>
                </a:solidFill>
                <a:effectLst>
                  <a:outerShdw blurRad="127000" dist="63500" dir="2700000" algn="tl" rotWithShape="0">
                    <a:schemeClr val="accent4"/>
                  </a:outerShdw>
                </a:effectLst>
              </a:rPr>
              <a:t>Brown-eyed or Black-eyed Susan</a:t>
            </a:r>
            <a:endParaRPr lang="en-US" sz="36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3"/>
                </a:solidFill>
              </a:rPr>
              <a:t>Why Perennials?</a:t>
            </a:r>
            <a:endParaRPr lang="en-US" b="1" dirty="0">
              <a:solidFill>
                <a:schemeClr val="accent3"/>
              </a:solidFill>
            </a:endParaRPr>
          </a:p>
        </p:txBody>
      </p:sp>
      <p:pic>
        <p:nvPicPr>
          <p:cNvPr id="1026" name="Picture 2"/>
          <p:cNvPicPr>
            <a:picLocks noGrp="1" noChangeAspect="1" noChangeArrowheads="1"/>
          </p:cNvPicPr>
          <p:nvPr>
            <p:ph idx="1"/>
          </p:nvPr>
        </p:nvPicPr>
        <p:blipFill>
          <a:blip r:embed="rId3" cstate="print"/>
          <a:srcRect/>
          <a:stretch>
            <a:fillRect/>
          </a:stretch>
        </p:blipFill>
        <p:spPr bwMode="auto">
          <a:xfrm rot="313965">
            <a:off x="1143000" y="1314450"/>
            <a:ext cx="6797750" cy="45259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Steve Porter\Pictures\Flowers May\Yard Flowers 107.jpg"/>
          <p:cNvPicPr>
            <a:picLocks noChangeAspect="1" noChangeArrowheads="1"/>
          </p:cNvPicPr>
          <p:nvPr/>
        </p:nvPicPr>
        <p:blipFill>
          <a:blip r:embed="rId3" cstate="print"/>
          <a:srcRect/>
          <a:stretch>
            <a:fillRect/>
          </a:stretch>
        </p:blipFill>
        <p:spPr bwMode="auto">
          <a:xfrm rot="329603">
            <a:off x="435320" y="391906"/>
            <a:ext cx="8458200" cy="5638800"/>
          </a:xfrm>
          <a:prstGeom prst="rect">
            <a:avLst/>
          </a:prstGeom>
          <a:noFill/>
          <a:ln>
            <a:solidFill>
              <a:schemeClr val="accent1"/>
            </a:solidFill>
          </a:ln>
        </p:spPr>
      </p:pic>
      <p:pic>
        <p:nvPicPr>
          <p:cNvPr id="7170" name="Picture 2" descr="C:\Users\Steve Porter\Pictures\Flowers May\Yard Flowers 088.jpg"/>
          <p:cNvPicPr>
            <a:picLocks noChangeAspect="1" noChangeArrowheads="1"/>
          </p:cNvPicPr>
          <p:nvPr/>
        </p:nvPicPr>
        <p:blipFill>
          <a:blip r:embed="rId4" cstate="print"/>
          <a:srcRect/>
          <a:stretch>
            <a:fillRect/>
          </a:stretch>
        </p:blipFill>
        <p:spPr bwMode="auto">
          <a:xfrm rot="20875438">
            <a:off x="5381570" y="280219"/>
            <a:ext cx="4057650" cy="2705100"/>
          </a:xfrm>
          <a:prstGeom prst="rect">
            <a:avLst/>
          </a:prstGeom>
          <a:noFill/>
          <a:ln>
            <a:solidFill>
              <a:schemeClr val="accent1"/>
            </a:solidFill>
          </a:ln>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Leucanthemum</a:t>
            </a:r>
            <a:r>
              <a:rPr lang="en-US" sz="4000" i="1" dirty="0" smtClean="0">
                <a:solidFill>
                  <a:schemeClr val="accent3"/>
                </a:solidFill>
                <a:effectLst>
                  <a:outerShdw blurRad="127000" dist="63500" dir="2700000" algn="tl" rotWithShape="0">
                    <a:schemeClr val="accent4"/>
                  </a:outerShdw>
                </a:effectLst>
              </a:rPr>
              <a:t> maximum</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Shasta Daisy</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teve Porter\Documents\Master Gardener\Pink Astibe.jpg"/>
          <p:cNvPicPr>
            <a:picLocks noChangeAspect="1" noChangeArrowheads="1"/>
          </p:cNvPicPr>
          <p:nvPr/>
        </p:nvPicPr>
        <p:blipFill>
          <a:blip r:embed="rId3" cstate="print"/>
          <a:srcRect/>
          <a:stretch>
            <a:fillRect/>
          </a:stretch>
        </p:blipFill>
        <p:spPr bwMode="auto">
          <a:xfrm rot="210005">
            <a:off x="575811" y="408445"/>
            <a:ext cx="7947329" cy="6000751"/>
          </a:xfrm>
          <a:prstGeom prst="rect">
            <a:avLst/>
          </a:prstGeom>
          <a:noFill/>
        </p:spPr>
      </p:pic>
      <p:sp>
        <p:nvSpPr>
          <p:cNvPr id="2" name="Title 1"/>
          <p:cNvSpPr>
            <a:spLocks noGrp="1"/>
          </p:cNvSpPr>
          <p:nvPr>
            <p:ph type="title"/>
          </p:nvPr>
        </p:nvSpPr>
        <p:spPr/>
        <p:txBody>
          <a:bodyPr>
            <a:norm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Astilbe</a:t>
            </a:r>
            <a:endParaRPr lang="en-US" sz="4000" i="1" dirty="0">
              <a:solidFill>
                <a:schemeClr val="accent3"/>
              </a:solidFill>
              <a:effectLst>
                <a:outerShdw blurRad="127000" dist="63500" dir="2700000" algn="tl" rotWithShape="0">
                  <a:schemeClr val="accent4"/>
                </a:outerShdw>
              </a:effectLst>
            </a:endParaRPr>
          </a:p>
        </p:txBody>
      </p:sp>
      <p:sp>
        <p:nvSpPr>
          <p:cNvPr id="5" name="TextBox 4"/>
          <p:cNvSpPr txBox="1"/>
          <p:nvPr/>
        </p:nvSpPr>
        <p:spPr>
          <a:xfrm rot="232788">
            <a:off x="559836" y="6259315"/>
            <a:ext cx="2387192" cy="230832"/>
          </a:xfrm>
          <a:prstGeom prst="rect">
            <a:avLst/>
          </a:prstGeom>
          <a:noFill/>
        </p:spPr>
        <p:txBody>
          <a:bodyPr wrap="none" rtlCol="0">
            <a:spAutoFit/>
          </a:bodyPr>
          <a:lstStyle/>
          <a:p>
            <a:r>
              <a:rPr lang="en-US" sz="900" dirty="0" smtClean="0"/>
              <a:t>Photo Courtesy of </a:t>
            </a:r>
            <a:r>
              <a:rPr lang="en-US" sz="900" dirty="0" err="1" smtClean="0"/>
              <a:t>dapawprint</a:t>
            </a:r>
            <a:r>
              <a:rPr lang="en-US" sz="900" dirty="0" smtClean="0"/>
              <a:t> via </a:t>
            </a:r>
            <a:r>
              <a:rPr lang="en-US" sz="900" dirty="0" err="1" smtClean="0"/>
              <a:t>Flickr</a:t>
            </a:r>
            <a:endParaRPr lang="en-US" sz="900" dirty="0"/>
          </a:p>
        </p:txBody>
      </p:sp>
    </p:spTree>
  </p:cSld>
  <p:clrMapOvr>
    <a:masterClrMapping/>
  </p:clrMapOvr>
  <p:transition advTm="20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teve Porter\Documents\Master Gardener\CoreopsisNative.JPG"/>
          <p:cNvPicPr>
            <a:picLocks noChangeAspect="1" noChangeArrowheads="1"/>
          </p:cNvPicPr>
          <p:nvPr/>
        </p:nvPicPr>
        <p:blipFill>
          <a:blip r:embed="rId3" cstate="print"/>
          <a:srcRect/>
          <a:stretch>
            <a:fillRect/>
          </a:stretch>
        </p:blipFill>
        <p:spPr bwMode="auto">
          <a:xfrm rot="571886">
            <a:off x="1044237" y="584370"/>
            <a:ext cx="7528907" cy="5647197"/>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Coreopsis</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Tick Seed</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Steve Porter\Pictures\Flowers-May-09\IMG_4374.JPG"/>
          <p:cNvPicPr>
            <a:picLocks noChangeAspect="1" noChangeArrowheads="1"/>
          </p:cNvPicPr>
          <p:nvPr/>
        </p:nvPicPr>
        <p:blipFill>
          <a:blip r:embed="rId3" cstate="print"/>
          <a:srcRect/>
          <a:stretch>
            <a:fillRect/>
          </a:stretch>
        </p:blipFill>
        <p:spPr bwMode="auto">
          <a:xfrm rot="21027347">
            <a:off x="4292695" y="1409305"/>
            <a:ext cx="4861449" cy="3240966"/>
          </a:xfrm>
          <a:prstGeom prst="rect">
            <a:avLst/>
          </a:prstGeom>
          <a:noFill/>
          <a:ln>
            <a:solidFill>
              <a:schemeClr val="accent6"/>
            </a:solidFill>
          </a:ln>
        </p:spPr>
      </p:pic>
      <p:pic>
        <p:nvPicPr>
          <p:cNvPr id="4100" name="Picture 4" descr="C:\Users\Steve Porter\Pictures\Flowers-May-09\IMG_4377.JPG"/>
          <p:cNvPicPr>
            <a:picLocks noChangeAspect="1" noChangeArrowheads="1"/>
          </p:cNvPicPr>
          <p:nvPr/>
        </p:nvPicPr>
        <p:blipFill>
          <a:blip r:embed="rId4" cstate="print"/>
          <a:srcRect/>
          <a:stretch>
            <a:fillRect/>
          </a:stretch>
        </p:blipFill>
        <p:spPr bwMode="auto">
          <a:xfrm rot="21272685">
            <a:off x="400050" y="285750"/>
            <a:ext cx="5886450" cy="3924300"/>
          </a:xfrm>
          <a:prstGeom prst="rect">
            <a:avLst/>
          </a:prstGeom>
          <a:noFill/>
          <a:ln>
            <a:solidFill>
              <a:schemeClr val="accent6"/>
            </a:solidFill>
          </a:ln>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Spigelia</a:t>
            </a:r>
            <a:r>
              <a:rPr lang="en-US" sz="4000" i="1" dirty="0" smtClean="0">
                <a:solidFill>
                  <a:schemeClr val="accent3"/>
                </a:solidFill>
                <a:effectLst>
                  <a:outerShdw blurRad="127000" dist="63500" dir="2700000" algn="tl" rotWithShape="0">
                    <a:schemeClr val="accent4"/>
                  </a:outerShdw>
                </a:effectLst>
              </a:rPr>
              <a:t> </a:t>
            </a:r>
            <a:r>
              <a:rPr lang="en-US" sz="4000" i="1" dirty="0" err="1" smtClean="0">
                <a:solidFill>
                  <a:schemeClr val="accent3"/>
                </a:solidFill>
                <a:effectLst>
                  <a:outerShdw blurRad="127000" dist="63500" dir="2700000" algn="tl" rotWithShape="0">
                    <a:schemeClr val="accent4"/>
                  </a:outerShdw>
                </a:effectLst>
              </a:rPr>
              <a:t>marilandica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Indian Pink</a:t>
            </a:r>
            <a:endParaRPr lang="en-US" sz="4000" dirty="0">
              <a:solidFill>
                <a:schemeClr val="accent3"/>
              </a:solidFill>
              <a:effectLst>
                <a:outerShdw blurRad="127000" dist="63500" dir="2700000" algn="tl" rotWithShape="0">
                  <a:schemeClr val="accent4"/>
                </a:outerShdw>
              </a:effectLst>
            </a:endParaRPr>
          </a:p>
        </p:txBody>
      </p:sp>
      <p:pic>
        <p:nvPicPr>
          <p:cNvPr id="4098" name="Picture 2" descr="C:\Users\Steve Porter\Pictures\Flowers-May-09\IMG_4371.JPG"/>
          <p:cNvPicPr>
            <a:picLocks noChangeAspect="1" noChangeArrowheads="1"/>
          </p:cNvPicPr>
          <p:nvPr/>
        </p:nvPicPr>
        <p:blipFill>
          <a:blip r:embed="rId5" cstate="print"/>
          <a:srcRect/>
          <a:stretch>
            <a:fillRect/>
          </a:stretch>
        </p:blipFill>
        <p:spPr bwMode="auto">
          <a:xfrm rot="502383">
            <a:off x="498120" y="3026435"/>
            <a:ext cx="4914900" cy="3276600"/>
          </a:xfrm>
          <a:prstGeom prst="rect">
            <a:avLst/>
          </a:prstGeom>
          <a:noFill/>
          <a:ln>
            <a:solidFill>
              <a:schemeClr val="accent6"/>
            </a:solidFill>
          </a:ln>
        </p:spPr>
      </p:pic>
    </p:spTree>
  </p:cSld>
  <p:clrMapOvr>
    <a:masterClrMapping/>
  </p:clrMapOvr>
  <p:transition advTm="20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Steve Porter\Pictures\Flowers-June-09\IMG_4992.JPG"/>
          <p:cNvPicPr>
            <a:picLocks noChangeAspect="1" noChangeArrowheads="1"/>
          </p:cNvPicPr>
          <p:nvPr/>
        </p:nvPicPr>
        <p:blipFill>
          <a:blip r:embed="rId3" cstate="print"/>
          <a:srcRect/>
          <a:stretch>
            <a:fillRect/>
          </a:stretch>
        </p:blipFill>
        <p:spPr bwMode="auto">
          <a:xfrm>
            <a:off x="-860612" y="0"/>
            <a:ext cx="10004612" cy="7086600"/>
          </a:xfrm>
          <a:prstGeom prst="rect">
            <a:avLst/>
          </a:prstGeom>
          <a:noFill/>
        </p:spPr>
      </p:pic>
      <p:pic>
        <p:nvPicPr>
          <p:cNvPr id="12292" name="Picture 4" descr="C:\Users\Steve Porter\Pictures\Flowers-June-09\IMG_4973.JPG"/>
          <p:cNvPicPr>
            <a:picLocks noChangeAspect="1" noChangeArrowheads="1"/>
          </p:cNvPicPr>
          <p:nvPr/>
        </p:nvPicPr>
        <p:blipFill>
          <a:blip r:embed="rId4" cstate="print"/>
          <a:srcRect/>
          <a:stretch>
            <a:fillRect/>
          </a:stretch>
        </p:blipFill>
        <p:spPr bwMode="auto">
          <a:xfrm rot="20698673">
            <a:off x="-91865" y="354142"/>
            <a:ext cx="4446461" cy="2964307"/>
          </a:xfrm>
          <a:prstGeom prst="rect">
            <a:avLst/>
          </a:prstGeom>
          <a:noFill/>
          <a:ln>
            <a:solidFill>
              <a:schemeClr val="accent1"/>
            </a:solidFill>
          </a:ln>
        </p:spPr>
      </p:pic>
      <p:pic>
        <p:nvPicPr>
          <p:cNvPr id="12294" name="Picture 6" descr="C:\Users\Steve Porter\Pictures\Flowers-May-09\IMG_4292.JPG"/>
          <p:cNvPicPr>
            <a:picLocks noChangeAspect="1" noChangeArrowheads="1"/>
          </p:cNvPicPr>
          <p:nvPr/>
        </p:nvPicPr>
        <p:blipFill>
          <a:blip r:embed="rId5" cstate="print"/>
          <a:srcRect/>
          <a:stretch>
            <a:fillRect/>
          </a:stretch>
        </p:blipFill>
        <p:spPr bwMode="auto">
          <a:xfrm rot="1148174">
            <a:off x="-729457" y="3524902"/>
            <a:ext cx="3170155" cy="2113437"/>
          </a:xfrm>
          <a:prstGeom prst="rect">
            <a:avLst/>
          </a:prstGeom>
          <a:noFill/>
          <a:ln>
            <a:solidFill>
              <a:schemeClr val="accent1"/>
            </a:solidFill>
          </a:ln>
        </p:spPr>
      </p:pic>
      <p:pic>
        <p:nvPicPr>
          <p:cNvPr id="12295" name="Picture 7" descr="C:\Users\Steve Porter\Pictures\Flowers-May-09\IMG_4424.JPG"/>
          <p:cNvPicPr>
            <a:picLocks noChangeAspect="1" noChangeArrowheads="1"/>
          </p:cNvPicPr>
          <p:nvPr/>
        </p:nvPicPr>
        <p:blipFill>
          <a:blip r:embed="rId6" cstate="print"/>
          <a:srcRect/>
          <a:stretch>
            <a:fillRect/>
          </a:stretch>
        </p:blipFill>
        <p:spPr bwMode="auto">
          <a:xfrm>
            <a:off x="2571750" y="2686050"/>
            <a:ext cx="3829050" cy="2552700"/>
          </a:xfrm>
          <a:prstGeom prst="rect">
            <a:avLst/>
          </a:prstGeom>
          <a:noFill/>
          <a:ln>
            <a:solidFill>
              <a:schemeClr val="accent1"/>
            </a:solidFill>
          </a:ln>
        </p:spPr>
      </p:pic>
      <p:pic>
        <p:nvPicPr>
          <p:cNvPr id="12293" name="Picture 5" descr="C:\Users\Steve Porter\Pictures\Flowers-May-09\IMG_4287.JPG"/>
          <p:cNvPicPr>
            <a:picLocks noChangeAspect="1" noChangeArrowheads="1"/>
          </p:cNvPicPr>
          <p:nvPr/>
        </p:nvPicPr>
        <p:blipFill>
          <a:blip r:embed="rId7" cstate="print"/>
          <a:srcRect/>
          <a:stretch>
            <a:fillRect/>
          </a:stretch>
        </p:blipFill>
        <p:spPr bwMode="auto">
          <a:xfrm rot="609028">
            <a:off x="3983920" y="154759"/>
            <a:ext cx="5027994" cy="3351996"/>
          </a:xfrm>
          <a:prstGeom prst="rect">
            <a:avLst/>
          </a:prstGeom>
          <a:noFill/>
          <a:ln>
            <a:solidFill>
              <a:schemeClr val="accent1"/>
            </a:solidFill>
          </a:ln>
        </p:spPr>
      </p:pic>
      <p:sp>
        <p:nvSpPr>
          <p:cNvPr id="2" name="Title 1"/>
          <p:cNvSpPr>
            <a:spLocks noGrp="1"/>
          </p:cNvSpPr>
          <p:nvPr>
            <p:ph type="title"/>
          </p:nvPr>
        </p:nvSpPr>
        <p:spPr/>
        <p:txBody>
          <a:bodyPr>
            <a:noAutofit/>
          </a:bodyPr>
          <a:lstStyle/>
          <a:p>
            <a:pPr>
              <a:defRPr/>
            </a:pPr>
            <a:r>
              <a:rPr lang="en-US" sz="4000" i="1" dirty="0" err="1" smtClean="0">
                <a:solidFill>
                  <a:schemeClr val="accent3"/>
                </a:solidFill>
                <a:effectLst>
                  <a:outerShdw blurRad="127000" dist="63500" dir="2700000" algn="tl" rotWithShape="0">
                    <a:schemeClr val="accent4"/>
                  </a:outerShdw>
                </a:effectLst>
              </a:rPr>
              <a:t>Lilium</a:t>
            </a:r>
            <a:r>
              <a:rPr lang="en-US" sz="4000" i="1" dirty="0" smtClean="0">
                <a:solidFill>
                  <a:schemeClr val="accent3"/>
                </a:solidFill>
                <a:effectLst>
                  <a:outerShdw blurRad="127000" dist="63500" dir="2700000" algn="tl" rotWithShape="0">
                    <a:schemeClr val="accent4"/>
                  </a:outerShdw>
                </a:effectLst>
              </a:rPr>
              <a:t> </a:t>
            </a:r>
            <a:r>
              <a:rPr lang="en-US" sz="4000" i="1" dirty="0" err="1" smtClean="0">
                <a:solidFill>
                  <a:schemeClr val="accent3"/>
                </a:solidFill>
                <a:effectLst>
                  <a:outerShdw blurRad="127000" dist="63500" dir="2700000" algn="tl" rotWithShape="0">
                    <a:schemeClr val="accent4"/>
                  </a:outerShdw>
                </a:effectLst>
              </a:rPr>
              <a:t>hybrida</a:t>
            </a:r>
            <a:r>
              <a:rPr lang="en-US" sz="4000" i="1" dirty="0" smtClean="0">
                <a:solidFill>
                  <a:schemeClr val="accent3"/>
                </a:solidFill>
                <a:effectLst>
                  <a:outerShdw blurRad="127000" dist="63500" dir="2700000" algn="tl" rotWithShape="0">
                    <a:schemeClr val="accent4"/>
                  </a:outerShdw>
                </a:effectLst>
              </a:rPr>
              <a:t> ‘</a:t>
            </a:r>
            <a:r>
              <a:rPr lang="en-US" sz="4000" i="1" dirty="0" err="1" smtClean="0">
                <a:solidFill>
                  <a:schemeClr val="accent3"/>
                </a:solidFill>
                <a:effectLst>
                  <a:outerShdw blurRad="127000" dist="63500" dir="2700000" algn="tl" rotWithShape="0">
                    <a:schemeClr val="accent4"/>
                  </a:outerShdw>
                </a:effectLst>
              </a:rPr>
              <a:t>asiatic</a:t>
            </a:r>
            <a:r>
              <a:rPr lang="en-US" sz="4000" i="1" dirty="0" smtClean="0">
                <a:solidFill>
                  <a:schemeClr val="accent3"/>
                </a:solidFill>
                <a:effectLst>
                  <a:outerShdw blurRad="127000" dist="63500" dir="2700000" algn="tl" rotWithShape="0">
                    <a:schemeClr val="accent4"/>
                  </a:outerShdw>
                </a:effectLst>
              </a:rPr>
              <a:t>’</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Asiatic</a:t>
            </a:r>
            <a:endParaRPr lang="en-US" sz="4000" dirty="0">
              <a:solidFill>
                <a:schemeClr val="accent3"/>
              </a:solidFill>
              <a:effectLst>
                <a:outerShdw blurRad="127000" dist="63500" dir="2700000" algn="tl" rotWithShape="0">
                  <a:schemeClr val="accent4"/>
                </a:outerShdw>
              </a:effectLst>
            </a:endParaRPr>
          </a:p>
        </p:txBody>
      </p:sp>
      <p:pic>
        <p:nvPicPr>
          <p:cNvPr id="12296" name="Picture 8" descr="C:\Users\Steve Porter\Pictures\Flowers-May-09\IMG_4439.JPG"/>
          <p:cNvPicPr>
            <a:picLocks noChangeAspect="1" noChangeArrowheads="1"/>
          </p:cNvPicPr>
          <p:nvPr/>
        </p:nvPicPr>
        <p:blipFill>
          <a:blip r:embed="rId8" cstate="print"/>
          <a:srcRect/>
          <a:stretch>
            <a:fillRect/>
          </a:stretch>
        </p:blipFill>
        <p:spPr bwMode="auto">
          <a:xfrm rot="20951804">
            <a:off x="5757760" y="4393012"/>
            <a:ext cx="3233400" cy="2155600"/>
          </a:xfrm>
          <a:prstGeom prst="rect">
            <a:avLst/>
          </a:prstGeom>
          <a:noFill/>
          <a:ln>
            <a:solidFill>
              <a:schemeClr val="accent1"/>
            </a:solidFill>
          </a:ln>
        </p:spPr>
      </p:pic>
    </p:spTree>
  </p:cSld>
  <p:clrMapOvr>
    <a:masterClrMapping/>
  </p:clrMapOvr>
  <p:transition advTm="20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Steve Porter\Pictures\Flowers-May-09\IMG_4256.JPG"/>
          <p:cNvPicPr>
            <a:picLocks noChangeAspect="1" noChangeArrowheads="1"/>
          </p:cNvPicPr>
          <p:nvPr/>
        </p:nvPicPr>
        <p:blipFill>
          <a:blip r:embed="rId3" cstate="print"/>
          <a:srcRect/>
          <a:stretch>
            <a:fillRect/>
          </a:stretch>
        </p:blipFill>
        <p:spPr bwMode="auto">
          <a:xfrm rot="15896944">
            <a:off x="-429710" y="1492392"/>
            <a:ext cx="6233724" cy="4155816"/>
          </a:xfrm>
          <a:prstGeom prst="rect">
            <a:avLst/>
          </a:prstGeom>
          <a:noFill/>
        </p:spPr>
      </p:pic>
      <p:pic>
        <p:nvPicPr>
          <p:cNvPr id="14338" name="Picture 2" descr="C:\Users\Steve Porter\Pictures\Flowers-May-09\IMG_4263.JPG"/>
          <p:cNvPicPr>
            <a:picLocks noChangeAspect="1" noChangeArrowheads="1"/>
          </p:cNvPicPr>
          <p:nvPr/>
        </p:nvPicPr>
        <p:blipFill>
          <a:blip r:embed="rId4" cstate="print"/>
          <a:srcRect/>
          <a:stretch>
            <a:fillRect/>
          </a:stretch>
        </p:blipFill>
        <p:spPr bwMode="auto">
          <a:xfrm rot="5733476">
            <a:off x="3437755" y="1567808"/>
            <a:ext cx="6128108" cy="4085405"/>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L                </a:t>
            </a:r>
            <a:r>
              <a:rPr lang="en-US" sz="4000" i="1" dirty="0" err="1" smtClean="0">
                <a:solidFill>
                  <a:schemeClr val="accent3"/>
                </a:solidFill>
                <a:effectLst>
                  <a:outerShdw blurRad="127000" dist="63500" dir="2700000" algn="tl" rotWithShape="0">
                    <a:schemeClr val="accent4"/>
                  </a:outerShdw>
                </a:effectLst>
              </a:rPr>
              <a:t>Lilium</a:t>
            </a:r>
            <a:r>
              <a:rPr lang="en-US" sz="4000" i="1" dirty="0" smtClean="0">
                <a:solidFill>
                  <a:schemeClr val="accent3"/>
                </a:solidFill>
                <a:effectLst>
                  <a:outerShdw blurRad="127000" dist="63500" dir="2700000" algn="tl" rotWithShape="0">
                    <a:schemeClr val="accent4"/>
                  </a:outerShdw>
                </a:effectLst>
              </a:rPr>
              <a:t> </a:t>
            </a:r>
            <a:r>
              <a:rPr lang="en-US" sz="4000" i="1" dirty="0" err="1" smtClean="0">
                <a:solidFill>
                  <a:schemeClr val="accent3"/>
                </a:solidFill>
                <a:effectLst>
                  <a:outerShdw blurRad="127000" dist="63500" dir="2700000" algn="tl" rotWithShape="0">
                    <a:schemeClr val="accent4"/>
                  </a:outerShdw>
                </a:effectLst>
              </a:rPr>
              <a:t>auratum</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i="1" dirty="0" smtClean="0">
                <a:solidFill>
                  <a:schemeClr val="accent3"/>
                </a:solidFill>
                <a:effectLst>
                  <a:outerShdw blurRad="127000" dist="63500" dir="2700000" algn="tl" rotWithShape="0">
                    <a:schemeClr val="accent4"/>
                  </a:outerShdw>
                </a:effectLst>
              </a:rPr>
              <a:t>                 </a:t>
            </a:r>
            <a:r>
              <a:rPr lang="en-US" sz="4000" dirty="0" smtClean="0">
                <a:solidFill>
                  <a:schemeClr val="accent3"/>
                </a:solidFill>
                <a:effectLst>
                  <a:outerShdw blurRad="127000" dist="63500" dir="2700000" algn="tl" rotWithShape="0">
                    <a:schemeClr val="accent4"/>
                  </a:outerShdw>
                </a:effectLst>
              </a:rPr>
              <a:t>Oriental</a:t>
            </a:r>
            <a:endParaRPr lang="en-US" sz="4000" dirty="0">
              <a:solidFill>
                <a:schemeClr val="accent3"/>
              </a:solidFill>
              <a:effectLst>
                <a:outerShdw blurRad="127000" dist="63500" dir="2700000" algn="tl" rotWithShape="0">
                  <a:schemeClr val="accent4"/>
                </a:outerShdw>
              </a:effectLst>
            </a:endParaRPr>
          </a:p>
        </p:txBody>
      </p:sp>
      <p:pic>
        <p:nvPicPr>
          <p:cNvPr id="14340" name="Picture 4" descr="C:\Users\Steve Porter\Pictures\Flowers June 06\IMG_6265.JPG"/>
          <p:cNvPicPr>
            <a:picLocks noChangeAspect="1" noChangeArrowheads="1"/>
          </p:cNvPicPr>
          <p:nvPr/>
        </p:nvPicPr>
        <p:blipFill>
          <a:blip r:embed="rId5" cstate="print"/>
          <a:srcRect/>
          <a:stretch>
            <a:fillRect/>
          </a:stretch>
        </p:blipFill>
        <p:spPr bwMode="auto">
          <a:xfrm rot="298633">
            <a:off x="102088" y="188147"/>
            <a:ext cx="3368216" cy="2245477"/>
          </a:xfrm>
          <a:prstGeom prst="rect">
            <a:avLst/>
          </a:prstGeom>
          <a:noFill/>
        </p:spPr>
      </p:pic>
    </p:spTree>
  </p:cSld>
  <p:clrMapOvr>
    <a:masterClrMapping/>
  </p:clrMapOvr>
  <p:transition advTm="20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teve Porter\Pictures\Pictures for Enlargment\Yard Flowers 028.jpg"/>
          <p:cNvPicPr>
            <a:picLocks noChangeAspect="1" noChangeArrowheads="1"/>
          </p:cNvPicPr>
          <p:nvPr/>
        </p:nvPicPr>
        <p:blipFill>
          <a:blip r:embed="rId3" cstate="print"/>
          <a:srcRect/>
          <a:stretch>
            <a:fillRect/>
          </a:stretch>
        </p:blipFill>
        <p:spPr bwMode="auto">
          <a:xfrm rot="21393648">
            <a:off x="333042" y="87429"/>
            <a:ext cx="8807079" cy="5871386"/>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Lilium</a:t>
            </a:r>
            <a:r>
              <a:rPr lang="en-US" sz="4000" i="1" dirty="0" smtClean="0">
                <a:solidFill>
                  <a:schemeClr val="accent3"/>
                </a:solidFill>
                <a:effectLst>
                  <a:outerShdw blurRad="127000" dist="63500" dir="2700000" algn="tl" rotWithShape="0">
                    <a:schemeClr val="accent4"/>
                  </a:outerShdw>
                </a:effectLst>
              </a:rPr>
              <a:t> </a:t>
            </a:r>
            <a:r>
              <a:rPr lang="en-US" sz="4000" i="1" dirty="0" err="1" smtClean="0">
                <a:solidFill>
                  <a:schemeClr val="accent3"/>
                </a:solidFill>
                <a:effectLst>
                  <a:outerShdw blurRad="127000" dist="63500" dir="2700000" algn="tl" rotWithShape="0">
                    <a:schemeClr val="accent4"/>
                  </a:outerShdw>
                </a:effectLst>
              </a:rPr>
              <a:t>lancifolium</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Tiger</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eve Porter\Pictures\2009-11-24\IMG_5550.JPG"/>
          <p:cNvPicPr>
            <a:picLocks noChangeAspect="1" noChangeArrowheads="1"/>
          </p:cNvPicPr>
          <p:nvPr/>
        </p:nvPicPr>
        <p:blipFill>
          <a:blip r:embed="rId3" cstate="print"/>
          <a:srcRect/>
          <a:stretch>
            <a:fillRect/>
          </a:stretch>
        </p:blipFill>
        <p:spPr bwMode="auto">
          <a:xfrm rot="297870">
            <a:off x="270351" y="421110"/>
            <a:ext cx="8502232" cy="5668155"/>
          </a:xfrm>
          <a:prstGeom prst="rect">
            <a:avLst/>
          </a:prstGeom>
          <a:noFill/>
        </p:spPr>
      </p:pic>
      <p:sp>
        <p:nvSpPr>
          <p:cNvPr id="2" name="Title 1"/>
          <p:cNvSpPr>
            <a:spLocks noGrp="1"/>
          </p:cNvSpPr>
          <p:nvPr>
            <p:ph type="title"/>
          </p:nvPr>
        </p:nvSpPr>
        <p:spPr/>
        <p:txBody>
          <a:bodyPr>
            <a:norm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Geraniums</a:t>
            </a:r>
            <a:endParaRPr lang="en-US" sz="4000" i="1"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teve Porter\Pictures\Flowers September\Yard Flowers 179.jpg"/>
          <p:cNvPicPr>
            <a:picLocks noChangeAspect="1" noChangeArrowheads="1"/>
          </p:cNvPicPr>
          <p:nvPr/>
        </p:nvPicPr>
        <p:blipFill>
          <a:blip r:embed="rId3" cstate="print"/>
          <a:srcRect/>
          <a:stretch>
            <a:fillRect/>
          </a:stretch>
        </p:blipFill>
        <p:spPr bwMode="auto">
          <a:xfrm rot="21409454">
            <a:off x="407196" y="347481"/>
            <a:ext cx="8576721" cy="5717814"/>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Echinacea</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Purple Coneflower</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teve Porter\Documents\Master Gardener\Balloon Flower.jpg"/>
          <p:cNvPicPr>
            <a:picLocks noChangeAspect="1" noChangeArrowheads="1"/>
          </p:cNvPicPr>
          <p:nvPr/>
        </p:nvPicPr>
        <p:blipFill>
          <a:blip r:embed="rId3" cstate="print"/>
          <a:srcRect/>
          <a:stretch>
            <a:fillRect/>
          </a:stretch>
        </p:blipFill>
        <p:spPr bwMode="auto">
          <a:xfrm rot="511051">
            <a:off x="1025346" y="646012"/>
            <a:ext cx="6787231" cy="5090423"/>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Platycodon</a:t>
            </a:r>
            <a:r>
              <a:rPr lang="en-US" sz="4000" i="1" dirty="0" smtClean="0">
                <a:solidFill>
                  <a:schemeClr val="accent3"/>
                </a:solidFill>
                <a:effectLst>
                  <a:outerShdw blurRad="127000" dist="63500" dir="2700000" algn="tl" rotWithShape="0">
                    <a:schemeClr val="accent4"/>
                  </a:outerShdw>
                </a:effectLst>
              </a:rPr>
              <a:t> </a:t>
            </a:r>
            <a:r>
              <a:rPr lang="en-US" sz="4000" i="1" dirty="0" err="1" smtClean="0">
                <a:solidFill>
                  <a:schemeClr val="accent3"/>
                </a:solidFill>
                <a:effectLst>
                  <a:outerShdw blurRad="127000" dist="63500" dir="2700000" algn="tl" rotWithShape="0">
                    <a:schemeClr val="accent4"/>
                  </a:outerShdw>
                </a:effectLst>
              </a:rPr>
              <a:t>grandiflorus</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Balloon Flower</a:t>
            </a:r>
            <a:endParaRPr lang="en-US" sz="4000" dirty="0">
              <a:solidFill>
                <a:schemeClr val="accent3"/>
              </a:solidFill>
              <a:effectLst>
                <a:outerShdw blurRad="127000" dist="63500" dir="2700000" algn="tl" rotWithShape="0">
                  <a:schemeClr val="accent4"/>
                </a:outerShdw>
              </a:effectLst>
            </a:endParaRPr>
          </a:p>
        </p:txBody>
      </p:sp>
      <p:sp>
        <p:nvSpPr>
          <p:cNvPr id="4" name="TextBox 3"/>
          <p:cNvSpPr txBox="1"/>
          <p:nvPr/>
        </p:nvSpPr>
        <p:spPr>
          <a:xfrm rot="484703">
            <a:off x="670942" y="5367238"/>
            <a:ext cx="2425664" cy="230832"/>
          </a:xfrm>
          <a:prstGeom prst="rect">
            <a:avLst/>
          </a:prstGeom>
          <a:noFill/>
        </p:spPr>
        <p:txBody>
          <a:bodyPr wrap="none" rtlCol="0">
            <a:spAutoFit/>
          </a:bodyPr>
          <a:lstStyle/>
          <a:p>
            <a:r>
              <a:rPr lang="en-US" sz="900" dirty="0" smtClean="0"/>
              <a:t>Photo Courtesy of Carl E Lewis via </a:t>
            </a:r>
            <a:r>
              <a:rPr lang="en-US" sz="900" dirty="0" err="1" smtClean="0"/>
              <a:t>Flickr</a:t>
            </a:r>
            <a:endParaRPr lang="en-US" sz="900" dirty="0"/>
          </a:p>
        </p:txBody>
      </p:sp>
    </p:spTree>
  </p:cSld>
  <p:clrMapOvr>
    <a:masterClrMapping/>
  </p:clrMapOvr>
  <p:transition advTm="20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Steve Porter\Desktop\export\For Contest\Flowers April 001.jpg"/>
          <p:cNvPicPr>
            <a:picLocks noChangeAspect="1" noChangeArrowheads="1"/>
          </p:cNvPicPr>
          <p:nvPr/>
        </p:nvPicPr>
        <p:blipFill>
          <a:blip r:embed="rId3" cstate="print"/>
          <a:srcRect/>
          <a:stretch>
            <a:fillRect/>
          </a:stretch>
        </p:blipFill>
        <p:spPr bwMode="auto">
          <a:xfrm rot="21090755">
            <a:off x="1788254" y="1783501"/>
            <a:ext cx="6773920" cy="4599797"/>
          </a:xfrm>
          <a:prstGeom prst="rect">
            <a:avLst/>
          </a:prstGeom>
          <a:noFill/>
        </p:spPr>
      </p:pic>
      <p:sp>
        <p:nvSpPr>
          <p:cNvPr id="3" name="Content Placeholder 2"/>
          <p:cNvSpPr>
            <a:spLocks noGrp="1"/>
          </p:cNvSpPr>
          <p:nvPr>
            <p:ph idx="1"/>
          </p:nvPr>
        </p:nvSpPr>
        <p:spPr/>
        <p:txBody>
          <a:bodyPr/>
          <a:lstStyle/>
          <a:p>
            <a:r>
              <a:rPr lang="en-US" dirty="0" smtClean="0">
                <a:solidFill>
                  <a:schemeClr val="accent3"/>
                </a:solidFill>
              </a:rPr>
              <a:t>Remove all perennial weeds</a:t>
            </a:r>
          </a:p>
          <a:p>
            <a:r>
              <a:rPr lang="en-US" dirty="0" smtClean="0">
                <a:solidFill>
                  <a:schemeClr val="accent3"/>
                </a:solidFill>
              </a:rPr>
              <a:t>Till the soil</a:t>
            </a:r>
          </a:p>
          <a:p>
            <a:r>
              <a:rPr lang="en-US" dirty="0" smtClean="0">
                <a:solidFill>
                  <a:schemeClr val="accent3"/>
                </a:solidFill>
              </a:rPr>
              <a:t>Incorporate/fortify</a:t>
            </a:r>
          </a:p>
        </p:txBody>
      </p:sp>
      <p:sp>
        <p:nvSpPr>
          <p:cNvPr id="2" name="Title 1"/>
          <p:cNvSpPr>
            <a:spLocks noGrp="1"/>
          </p:cNvSpPr>
          <p:nvPr>
            <p:ph type="title"/>
          </p:nvPr>
        </p:nvSpPr>
        <p:spPr/>
        <p:txBody>
          <a:bodyPr/>
          <a:lstStyle/>
          <a:p>
            <a:r>
              <a:rPr lang="en-US" b="1" dirty="0" smtClean="0">
                <a:solidFill>
                  <a:schemeClr val="accent3"/>
                </a:solidFill>
              </a:rPr>
              <a:t>Bed Preparation</a:t>
            </a:r>
            <a:endParaRPr lang="en-US" b="1" dirty="0">
              <a:solidFill>
                <a:schemeClr val="accent3"/>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C:\Users\Steve Porter\Pictures\Flowers June\Yard Flowers 139.jpg"/>
          <p:cNvPicPr>
            <a:picLocks noChangeAspect="1" noChangeArrowheads="1"/>
          </p:cNvPicPr>
          <p:nvPr/>
        </p:nvPicPr>
        <p:blipFill>
          <a:blip r:embed="rId3" cstate="print"/>
          <a:srcRect/>
          <a:stretch>
            <a:fillRect/>
          </a:stretch>
        </p:blipFill>
        <p:spPr bwMode="auto">
          <a:xfrm rot="21077322">
            <a:off x="3662278" y="2982771"/>
            <a:ext cx="5247086" cy="3498057"/>
          </a:xfrm>
          <a:prstGeom prst="rect">
            <a:avLst/>
          </a:prstGeom>
          <a:noFill/>
          <a:ln>
            <a:solidFill>
              <a:schemeClr val="accent1"/>
            </a:solidFill>
          </a:ln>
        </p:spPr>
      </p:pic>
      <p:pic>
        <p:nvPicPr>
          <p:cNvPr id="9220" name="Picture 4" descr="C:\Users\Steve Porter\Pictures\Flowers June\Yard Flowers 119.jpg"/>
          <p:cNvPicPr>
            <a:picLocks noChangeAspect="1" noChangeArrowheads="1"/>
          </p:cNvPicPr>
          <p:nvPr/>
        </p:nvPicPr>
        <p:blipFill>
          <a:blip r:embed="rId4" cstate="print"/>
          <a:srcRect/>
          <a:stretch>
            <a:fillRect/>
          </a:stretch>
        </p:blipFill>
        <p:spPr bwMode="auto">
          <a:xfrm>
            <a:off x="1657350" y="1657350"/>
            <a:ext cx="5257800" cy="3505200"/>
          </a:xfrm>
          <a:prstGeom prst="rect">
            <a:avLst/>
          </a:prstGeom>
          <a:noFill/>
          <a:ln>
            <a:solidFill>
              <a:schemeClr val="accent1"/>
            </a:solidFill>
          </a:ln>
        </p:spPr>
      </p:pic>
      <p:pic>
        <p:nvPicPr>
          <p:cNvPr id="9221" name="Picture 5" descr="C:\Users\Steve Porter\Pictures\Flowers June\Yard Flowers 187.jpg"/>
          <p:cNvPicPr>
            <a:picLocks noChangeAspect="1" noChangeArrowheads="1"/>
          </p:cNvPicPr>
          <p:nvPr/>
        </p:nvPicPr>
        <p:blipFill>
          <a:blip r:embed="rId5" cstate="print"/>
          <a:srcRect/>
          <a:stretch>
            <a:fillRect/>
          </a:stretch>
        </p:blipFill>
        <p:spPr bwMode="auto">
          <a:xfrm rot="456831">
            <a:off x="5741571" y="795823"/>
            <a:ext cx="3543300" cy="2362200"/>
          </a:xfrm>
          <a:prstGeom prst="rect">
            <a:avLst/>
          </a:prstGeom>
          <a:noFill/>
          <a:ln>
            <a:solidFill>
              <a:schemeClr val="accent1"/>
            </a:solidFill>
          </a:ln>
        </p:spPr>
      </p:pic>
      <p:pic>
        <p:nvPicPr>
          <p:cNvPr id="9222" name="Picture 6" descr="C:\Users\Steve Porter\Pictures\Flowers June\Yard Flowers 162.jpg"/>
          <p:cNvPicPr>
            <a:picLocks noChangeAspect="1" noChangeArrowheads="1"/>
          </p:cNvPicPr>
          <p:nvPr/>
        </p:nvPicPr>
        <p:blipFill>
          <a:blip r:embed="rId6" cstate="print"/>
          <a:srcRect/>
          <a:stretch>
            <a:fillRect/>
          </a:stretch>
        </p:blipFill>
        <p:spPr bwMode="auto">
          <a:xfrm rot="20831192">
            <a:off x="-405557" y="543744"/>
            <a:ext cx="3629025" cy="2419350"/>
          </a:xfrm>
          <a:prstGeom prst="rect">
            <a:avLst/>
          </a:prstGeom>
          <a:noFill/>
          <a:ln>
            <a:solidFill>
              <a:schemeClr val="accent1"/>
            </a:solidFill>
          </a:ln>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Hemerocallis</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Day Lily</a:t>
            </a:r>
            <a:endParaRPr lang="en-US" sz="4000" dirty="0">
              <a:solidFill>
                <a:schemeClr val="accent3"/>
              </a:solidFill>
              <a:effectLst>
                <a:outerShdw blurRad="127000" dist="63500" dir="2700000" algn="tl" rotWithShape="0">
                  <a:schemeClr val="accent4"/>
                </a:outerShdw>
              </a:effectLst>
            </a:endParaRPr>
          </a:p>
        </p:txBody>
      </p:sp>
      <p:pic>
        <p:nvPicPr>
          <p:cNvPr id="9218" name="Picture 2" descr="C:\Users\Steve Porter\Pictures\Flowers July\Yard Flowers 032-2.jpg"/>
          <p:cNvPicPr>
            <a:picLocks noChangeAspect="1" noChangeArrowheads="1"/>
          </p:cNvPicPr>
          <p:nvPr/>
        </p:nvPicPr>
        <p:blipFill>
          <a:blip r:embed="rId7" cstate="print"/>
          <a:srcRect/>
          <a:stretch>
            <a:fillRect/>
          </a:stretch>
        </p:blipFill>
        <p:spPr bwMode="auto">
          <a:xfrm rot="552476">
            <a:off x="-668458" y="3619504"/>
            <a:ext cx="4025734" cy="2683823"/>
          </a:xfrm>
          <a:prstGeom prst="rect">
            <a:avLst/>
          </a:prstGeom>
          <a:noFill/>
          <a:ln>
            <a:solidFill>
              <a:schemeClr val="accent1"/>
            </a:solidFill>
          </a:ln>
        </p:spPr>
      </p:pic>
    </p:spTree>
  </p:cSld>
  <p:clrMapOvr>
    <a:masterClrMapping/>
  </p:clrMapOvr>
  <p:transition advTm="20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Steve Porter\Pictures\Flowers June\Yard Flowers 007-1.jpg"/>
          <p:cNvPicPr>
            <a:picLocks noChangeAspect="1" noChangeArrowheads="1"/>
          </p:cNvPicPr>
          <p:nvPr/>
        </p:nvPicPr>
        <p:blipFill>
          <a:blip r:embed="rId3" cstate="print"/>
          <a:srcRect/>
          <a:stretch>
            <a:fillRect/>
          </a:stretch>
        </p:blipFill>
        <p:spPr bwMode="auto">
          <a:xfrm rot="404023">
            <a:off x="686213" y="1302885"/>
            <a:ext cx="7915644" cy="5346682"/>
          </a:xfrm>
          <a:prstGeom prst="rect">
            <a:avLst/>
          </a:prstGeom>
          <a:noFill/>
        </p:spPr>
      </p:pic>
      <p:pic>
        <p:nvPicPr>
          <p:cNvPr id="10244" name="Picture 4" descr="C:\Users\Steve Porter\Pictures\Flowers June\Yard Flowers 210.jpg"/>
          <p:cNvPicPr>
            <a:picLocks noChangeAspect="1" noChangeArrowheads="1"/>
          </p:cNvPicPr>
          <p:nvPr/>
        </p:nvPicPr>
        <p:blipFill>
          <a:blip r:embed="rId4" cstate="print"/>
          <a:srcRect/>
          <a:stretch>
            <a:fillRect/>
          </a:stretch>
        </p:blipFill>
        <p:spPr bwMode="auto">
          <a:xfrm rot="20818474">
            <a:off x="247304" y="413538"/>
            <a:ext cx="3971925" cy="2647950"/>
          </a:xfrm>
          <a:prstGeom prst="rect">
            <a:avLst/>
          </a:prstGeom>
          <a:noFill/>
        </p:spPr>
      </p:pic>
      <p:pic>
        <p:nvPicPr>
          <p:cNvPr id="10242" name="Picture 2" descr="C:\Users\Steve Porter\Pictures\Flowers June\Yard Flowers 105-2.jpg"/>
          <p:cNvPicPr>
            <a:picLocks noChangeAspect="1" noChangeArrowheads="1"/>
          </p:cNvPicPr>
          <p:nvPr/>
        </p:nvPicPr>
        <p:blipFill>
          <a:blip r:embed="rId5" cstate="print"/>
          <a:srcRect/>
          <a:stretch>
            <a:fillRect/>
          </a:stretch>
        </p:blipFill>
        <p:spPr bwMode="auto">
          <a:xfrm rot="20815052">
            <a:off x="5257896" y="725211"/>
            <a:ext cx="3657600" cy="2438400"/>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Phlox </a:t>
            </a:r>
            <a:r>
              <a:rPr lang="en-US" sz="4000" i="1" dirty="0" err="1" smtClean="0">
                <a:solidFill>
                  <a:schemeClr val="accent3"/>
                </a:solidFill>
                <a:effectLst>
                  <a:outerShdw blurRad="127000" dist="63500" dir="2700000" algn="tl" rotWithShape="0">
                    <a:schemeClr val="accent4"/>
                  </a:outerShdw>
                </a:effectLst>
              </a:rPr>
              <a:t>paniculata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Summer Phlox</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teve Porter\Documents\Master Gardener\Monarda.jpg"/>
          <p:cNvPicPr>
            <a:picLocks noChangeAspect="1" noChangeArrowheads="1"/>
          </p:cNvPicPr>
          <p:nvPr/>
        </p:nvPicPr>
        <p:blipFill>
          <a:blip r:embed="rId3" cstate="print"/>
          <a:srcRect/>
          <a:stretch>
            <a:fillRect/>
          </a:stretch>
        </p:blipFill>
        <p:spPr bwMode="auto">
          <a:xfrm rot="210507">
            <a:off x="2416350" y="300099"/>
            <a:ext cx="4396278" cy="6262505"/>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Monarda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Bee Balm</a:t>
            </a:r>
            <a:endParaRPr lang="en-US" sz="4000" dirty="0">
              <a:solidFill>
                <a:schemeClr val="accent3"/>
              </a:solidFill>
              <a:effectLst>
                <a:outerShdw blurRad="127000" dist="63500" dir="2700000" algn="tl" rotWithShape="0">
                  <a:schemeClr val="accent4"/>
                </a:outerShdw>
              </a:effectLst>
            </a:endParaRPr>
          </a:p>
        </p:txBody>
      </p:sp>
      <p:sp>
        <p:nvSpPr>
          <p:cNvPr id="4" name="TextBox 3"/>
          <p:cNvSpPr txBox="1"/>
          <p:nvPr/>
        </p:nvSpPr>
        <p:spPr>
          <a:xfrm rot="232788">
            <a:off x="2260376" y="6546669"/>
            <a:ext cx="2334293" cy="230832"/>
          </a:xfrm>
          <a:prstGeom prst="rect">
            <a:avLst/>
          </a:prstGeom>
          <a:noFill/>
        </p:spPr>
        <p:txBody>
          <a:bodyPr wrap="none" rtlCol="0">
            <a:spAutoFit/>
          </a:bodyPr>
          <a:lstStyle/>
          <a:p>
            <a:r>
              <a:rPr lang="en-US" sz="900" dirty="0" smtClean="0"/>
              <a:t>Photo Courtesy of bill barber via </a:t>
            </a:r>
            <a:r>
              <a:rPr lang="en-US" sz="900" dirty="0" err="1" smtClean="0"/>
              <a:t>Flickr</a:t>
            </a:r>
            <a:endParaRPr lang="en-US" sz="900" dirty="0"/>
          </a:p>
        </p:txBody>
      </p:sp>
    </p:spTree>
  </p:cSld>
  <p:clrMapOvr>
    <a:masterClrMapping/>
  </p:clrMapOvr>
  <p:transition advTm="2000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teve Porter\Pictures\June 2008\CRW_0344.jpg"/>
          <p:cNvPicPr>
            <a:picLocks noChangeAspect="1" noChangeArrowheads="1"/>
          </p:cNvPicPr>
          <p:nvPr/>
        </p:nvPicPr>
        <p:blipFill>
          <a:blip r:embed="rId3" cstate="print"/>
          <a:srcRect/>
          <a:stretch>
            <a:fillRect/>
          </a:stretch>
        </p:blipFill>
        <p:spPr bwMode="auto">
          <a:xfrm rot="21396670">
            <a:off x="-15479" y="385406"/>
            <a:ext cx="9144000" cy="5564390"/>
          </a:xfrm>
          <a:prstGeom prst="rect">
            <a:avLst/>
          </a:prstGeom>
          <a:noFill/>
        </p:spPr>
      </p:pic>
      <p:sp>
        <p:nvSpPr>
          <p:cNvPr id="2" name="Title 1"/>
          <p:cNvSpPr>
            <a:spLocks noGrp="1"/>
          </p:cNvSpPr>
          <p:nvPr>
            <p:ph type="title"/>
          </p:nvPr>
        </p:nvSpPr>
        <p:spPr/>
        <p:txBody>
          <a:bodyPr>
            <a:norm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Dahlia</a:t>
            </a:r>
            <a:endParaRPr lang="en-US" sz="4000" i="1"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teve Porter\Documents\Master Gardener\Lathyrus latifolius.jpg"/>
          <p:cNvPicPr>
            <a:picLocks noChangeAspect="1" noChangeArrowheads="1"/>
          </p:cNvPicPr>
          <p:nvPr/>
        </p:nvPicPr>
        <p:blipFill>
          <a:blip r:embed="rId3" cstate="print"/>
          <a:srcRect/>
          <a:stretch>
            <a:fillRect/>
          </a:stretch>
        </p:blipFill>
        <p:spPr bwMode="auto">
          <a:xfrm rot="21067282">
            <a:off x="367741" y="592706"/>
            <a:ext cx="8099207" cy="5394072"/>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Lathyrus</a:t>
            </a:r>
            <a:r>
              <a:rPr lang="en-US" sz="4000" i="1" dirty="0" smtClean="0">
                <a:solidFill>
                  <a:schemeClr val="accent3"/>
                </a:solidFill>
                <a:effectLst>
                  <a:outerShdw blurRad="127000" dist="63500" dir="2700000" algn="tl" rotWithShape="0">
                    <a:schemeClr val="accent4"/>
                  </a:outerShdw>
                </a:effectLst>
              </a:rPr>
              <a:t> </a:t>
            </a:r>
            <a:r>
              <a:rPr lang="en-US" sz="4000" i="1" dirty="0" err="1" smtClean="0">
                <a:solidFill>
                  <a:schemeClr val="accent3"/>
                </a:solidFill>
                <a:effectLst>
                  <a:outerShdw blurRad="127000" dist="63500" dir="2700000" algn="tl" rotWithShape="0">
                    <a:schemeClr val="accent4"/>
                  </a:outerShdw>
                </a:effectLst>
              </a:rPr>
              <a:t>latifolius</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Perennial Sweet Pea</a:t>
            </a:r>
            <a:endParaRPr lang="en-US" sz="4000" dirty="0">
              <a:solidFill>
                <a:schemeClr val="accent3"/>
              </a:solidFill>
              <a:effectLst>
                <a:outerShdw blurRad="127000" dist="63500" dir="2700000" algn="tl" rotWithShape="0">
                  <a:schemeClr val="accent4"/>
                </a:outerShdw>
              </a:effectLst>
            </a:endParaRPr>
          </a:p>
        </p:txBody>
      </p:sp>
      <p:sp>
        <p:nvSpPr>
          <p:cNvPr id="4" name="TextBox 3"/>
          <p:cNvSpPr txBox="1"/>
          <p:nvPr/>
        </p:nvSpPr>
        <p:spPr>
          <a:xfrm rot="21018610">
            <a:off x="817790" y="6432367"/>
            <a:ext cx="2533066" cy="230832"/>
          </a:xfrm>
          <a:prstGeom prst="rect">
            <a:avLst/>
          </a:prstGeom>
          <a:noFill/>
        </p:spPr>
        <p:txBody>
          <a:bodyPr wrap="none" rtlCol="0">
            <a:spAutoFit/>
          </a:bodyPr>
          <a:lstStyle/>
          <a:p>
            <a:r>
              <a:rPr lang="en-US" sz="900" dirty="0" smtClean="0"/>
              <a:t>Photo Courtesy of amandej2008 via </a:t>
            </a:r>
            <a:r>
              <a:rPr lang="en-US" sz="900" dirty="0" err="1" smtClean="0"/>
              <a:t>Flickr</a:t>
            </a:r>
            <a:endParaRPr lang="en-US" sz="900" dirty="0"/>
          </a:p>
        </p:txBody>
      </p:sp>
    </p:spTree>
  </p:cSld>
  <p:clrMapOvr>
    <a:masterClrMapping/>
  </p:clrMapOvr>
  <p:transition advTm="2000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Steve Porter\Pictures\Woods in the Fall\IMG_7992.JPG"/>
          <p:cNvPicPr>
            <a:picLocks noChangeAspect="1" noChangeArrowheads="1"/>
          </p:cNvPicPr>
          <p:nvPr/>
        </p:nvPicPr>
        <p:blipFill>
          <a:blip r:embed="rId3" cstate="print"/>
          <a:srcRect/>
          <a:stretch>
            <a:fillRect/>
          </a:stretch>
        </p:blipFill>
        <p:spPr bwMode="auto">
          <a:xfrm>
            <a:off x="228600" y="228600"/>
            <a:ext cx="8629650" cy="5829300"/>
          </a:xfrm>
          <a:prstGeom prst="rect">
            <a:avLst/>
          </a:prstGeom>
          <a:noFill/>
        </p:spPr>
      </p:pic>
      <p:sp>
        <p:nvSpPr>
          <p:cNvPr id="2" name="Title 1"/>
          <p:cNvSpPr>
            <a:spLocks noGrp="1"/>
          </p:cNvSpPr>
          <p:nvPr>
            <p:ph type="title"/>
          </p:nvPr>
        </p:nvSpPr>
        <p:spPr/>
        <p:txBody>
          <a:bodyPr>
            <a:normAutofit/>
          </a:bodyPr>
          <a:lstStyle/>
          <a:p>
            <a:pPr marL="0" marR="0" indent="0" fontAlgn="auto">
              <a:lnSpc>
                <a:spcPct val="100000"/>
              </a:lnSpc>
              <a:spcAft>
                <a:spcPts val="0"/>
              </a:spcAft>
              <a:buClrTx/>
              <a:buSzTx/>
              <a:tabLst/>
              <a:defRPr/>
            </a:pPr>
            <a:r>
              <a:rPr lang="en-US" sz="4000" dirty="0" smtClean="0">
                <a:solidFill>
                  <a:schemeClr val="accent3"/>
                </a:solidFill>
                <a:effectLst>
                  <a:outerShdw blurRad="127000" dist="63500" dir="2700000" algn="tl" rotWithShape="0">
                    <a:schemeClr val="accent4"/>
                  </a:outerShdw>
                </a:effectLst>
              </a:rPr>
              <a:t>Fall</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Steve Porter\Pictures\Flowers August\Yard Flowers 142.jpg"/>
          <p:cNvPicPr>
            <a:picLocks noChangeAspect="1" noChangeArrowheads="1"/>
          </p:cNvPicPr>
          <p:nvPr/>
        </p:nvPicPr>
        <p:blipFill>
          <a:blip r:embed="rId3" cstate="print"/>
          <a:srcRect/>
          <a:stretch>
            <a:fillRect/>
          </a:stretch>
        </p:blipFill>
        <p:spPr bwMode="auto">
          <a:xfrm rot="241128">
            <a:off x="46044" y="457532"/>
            <a:ext cx="8479168" cy="5707605"/>
          </a:xfrm>
          <a:prstGeom prst="rect">
            <a:avLst/>
          </a:prstGeom>
          <a:noFill/>
        </p:spPr>
      </p:pic>
      <p:sp>
        <p:nvSpPr>
          <p:cNvPr id="2" name="Title 1"/>
          <p:cNvSpPr>
            <a:spLocks noGrp="1"/>
          </p:cNvSpPr>
          <p:nvPr>
            <p:ph type="title"/>
          </p:nvPr>
        </p:nvSpPr>
        <p:spPr/>
        <p:txBody>
          <a:bodyPr>
            <a:norm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Chrysanthemum</a:t>
            </a:r>
            <a:endParaRPr lang="en-US" sz="4000" i="1" dirty="0">
              <a:solidFill>
                <a:schemeClr val="accent3"/>
              </a:solidFill>
              <a:effectLst>
                <a:outerShdw blurRad="127000" dist="63500" dir="2700000" algn="tl" rotWithShape="0">
                  <a:schemeClr val="accent4"/>
                </a:outerShdw>
              </a:effectLst>
            </a:endParaRPr>
          </a:p>
        </p:txBody>
      </p:sp>
      <p:pic>
        <p:nvPicPr>
          <p:cNvPr id="4" name="Picture 4" descr="C:\Users\Steve Porter\Pictures\Flowers August\Yard Flowers 140.jpg"/>
          <p:cNvPicPr>
            <a:picLocks noChangeAspect="1" noChangeArrowheads="1"/>
          </p:cNvPicPr>
          <p:nvPr/>
        </p:nvPicPr>
        <p:blipFill>
          <a:blip r:embed="rId4" cstate="print"/>
          <a:srcRect/>
          <a:stretch>
            <a:fillRect/>
          </a:stretch>
        </p:blipFill>
        <p:spPr bwMode="auto">
          <a:xfrm rot="20615753">
            <a:off x="3774411" y="3095712"/>
            <a:ext cx="5000625" cy="3333750"/>
          </a:xfrm>
          <a:prstGeom prst="rect">
            <a:avLst/>
          </a:prstGeom>
          <a:noFill/>
          <a:ln>
            <a:solidFill>
              <a:schemeClr val="bg1">
                <a:lumMod val="95000"/>
              </a:schemeClr>
            </a:solidFill>
          </a:ln>
        </p:spPr>
      </p:pic>
    </p:spTree>
  </p:cSld>
  <p:clrMapOvr>
    <a:masterClrMapping/>
  </p:clrMapOvr>
  <p:transition advTm="2000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C:\Users\Steve Porter\Pictures\Flowers-November09\IMG_5460.JPG"/>
          <p:cNvPicPr>
            <a:picLocks noChangeAspect="1" noChangeArrowheads="1"/>
          </p:cNvPicPr>
          <p:nvPr/>
        </p:nvPicPr>
        <p:blipFill>
          <a:blip r:embed="rId3" cstate="print"/>
          <a:srcRect/>
          <a:stretch>
            <a:fillRect/>
          </a:stretch>
        </p:blipFill>
        <p:spPr bwMode="auto">
          <a:xfrm rot="4919862">
            <a:off x="-496407" y="1295995"/>
            <a:ext cx="6088423" cy="4058948"/>
          </a:xfrm>
          <a:prstGeom prst="rect">
            <a:avLst/>
          </a:prstGeom>
          <a:noFill/>
          <a:ln>
            <a:solidFill>
              <a:schemeClr val="accent1"/>
            </a:solidFill>
          </a:ln>
        </p:spPr>
      </p:pic>
      <p:pic>
        <p:nvPicPr>
          <p:cNvPr id="3079" name="Picture 7" descr="C:\Users\Steve Porter\Pictures\Flowers-November09\IMG_5456.JPG"/>
          <p:cNvPicPr>
            <a:picLocks noChangeAspect="1" noChangeArrowheads="1"/>
          </p:cNvPicPr>
          <p:nvPr/>
        </p:nvPicPr>
        <p:blipFill>
          <a:blip r:embed="rId4" cstate="print"/>
          <a:srcRect/>
          <a:stretch>
            <a:fillRect/>
          </a:stretch>
        </p:blipFill>
        <p:spPr bwMode="auto">
          <a:xfrm rot="6122166">
            <a:off x="2233407" y="1347405"/>
            <a:ext cx="6789409" cy="4526272"/>
          </a:xfrm>
          <a:prstGeom prst="rect">
            <a:avLst/>
          </a:prstGeom>
          <a:noFill/>
          <a:ln>
            <a:solidFill>
              <a:schemeClr val="accent1"/>
            </a:solidFill>
          </a:ln>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Helianthus </a:t>
            </a:r>
            <a:r>
              <a:rPr lang="en-US" sz="4000" i="1" dirty="0" err="1" smtClean="0">
                <a:solidFill>
                  <a:schemeClr val="accent3"/>
                </a:solidFill>
                <a:effectLst>
                  <a:outerShdw blurRad="127000" dist="63500" dir="2700000" algn="tl" rotWithShape="0">
                    <a:schemeClr val="accent4"/>
                  </a:outerShdw>
                </a:effectLst>
              </a:rPr>
              <a:t>tuberosus</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Jerusalem Artichoke</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Steve Porter\Pictures\Flowers September\Yard Flowers 037.jpg"/>
          <p:cNvPicPr>
            <a:picLocks noChangeAspect="1" noChangeArrowheads="1"/>
          </p:cNvPicPr>
          <p:nvPr/>
        </p:nvPicPr>
        <p:blipFill>
          <a:blip r:embed="rId3" cstate="print"/>
          <a:srcRect/>
          <a:stretch>
            <a:fillRect/>
          </a:stretch>
        </p:blipFill>
        <p:spPr bwMode="auto">
          <a:xfrm rot="21312503">
            <a:off x="0" y="381000"/>
            <a:ext cx="9144000" cy="6096000"/>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Sedum</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Stonecrop</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eve Porter\Pictures\2008-10-19 October 2008\October 2008 006.jpg"/>
          <p:cNvPicPr>
            <a:picLocks noChangeAspect="1" noChangeArrowheads="1"/>
          </p:cNvPicPr>
          <p:nvPr/>
        </p:nvPicPr>
        <p:blipFill>
          <a:blip r:embed="rId3" cstate="print"/>
          <a:srcRect/>
          <a:stretch>
            <a:fillRect/>
          </a:stretch>
        </p:blipFill>
        <p:spPr bwMode="auto">
          <a:xfrm rot="21258162">
            <a:off x="-6143" y="331058"/>
            <a:ext cx="9144000" cy="6088104"/>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smtClean="0">
                <a:solidFill>
                  <a:schemeClr val="accent3"/>
                </a:solidFill>
                <a:effectLst>
                  <a:outerShdw blurRad="127000" dist="63500" dir="2700000" algn="tl" rotWithShape="0">
                    <a:schemeClr val="accent4"/>
                  </a:outerShdw>
                </a:effectLst>
              </a:rPr>
              <a:t>Salvia </a:t>
            </a:r>
            <a:r>
              <a:rPr lang="en-US" sz="4000" i="1" dirty="0" err="1" smtClean="0">
                <a:solidFill>
                  <a:schemeClr val="accent3"/>
                </a:solidFill>
                <a:effectLst>
                  <a:outerShdw blurRad="127000" dist="63500" dir="2700000" algn="tl" rotWithShape="0">
                    <a:schemeClr val="accent4"/>
                  </a:outerShdw>
                </a:effectLst>
              </a:rPr>
              <a:t>l</a:t>
            </a:r>
            <a:r>
              <a:rPr lang="en-US" sz="4000" i="1" dirty="0" err="1" smtClean="0">
                <a:solidFill>
                  <a:schemeClr val="accent3"/>
                </a:solidFill>
                <a:effectLst>
                  <a:outerShdw blurRad="127000" dist="63500" dir="2700000" algn="tl" rotWithShape="0">
                    <a:schemeClr val="accent4"/>
                  </a:outerShdw>
                </a:effectLst>
              </a:rPr>
              <a:t>eucantha</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Mexican Bush Sage</a:t>
            </a:r>
            <a:endParaRPr lang="en-US" sz="4000" dirty="0">
              <a:solidFill>
                <a:schemeClr val="accent3"/>
              </a:solidFill>
              <a:effectLst>
                <a:outerShdw blurRad="127000" dist="63500" dir="2700000" algn="tl" rotWithShape="0">
                  <a:schemeClr val="accent4"/>
                </a:outerShdw>
              </a:effectLst>
            </a:endParaRPr>
          </a:p>
        </p:txBody>
      </p:sp>
      <p:pic>
        <p:nvPicPr>
          <p:cNvPr id="1026" name="Picture 2" descr="C:\Users\Steve Porter\Pictures\2009-11-24\IMG_5513.JPG"/>
          <p:cNvPicPr>
            <a:picLocks noChangeAspect="1" noChangeArrowheads="1"/>
          </p:cNvPicPr>
          <p:nvPr/>
        </p:nvPicPr>
        <p:blipFill>
          <a:blip r:embed="rId4" cstate="print"/>
          <a:srcRect/>
          <a:stretch>
            <a:fillRect/>
          </a:stretch>
        </p:blipFill>
        <p:spPr bwMode="auto">
          <a:xfrm rot="627222">
            <a:off x="5086350" y="4286250"/>
            <a:ext cx="3200400" cy="2133600"/>
          </a:xfrm>
          <a:prstGeom prst="rect">
            <a:avLst/>
          </a:prstGeom>
          <a:noFill/>
        </p:spPr>
      </p:pic>
    </p:spTree>
  </p:cSld>
  <p:clrMapOvr>
    <a:masterClrMapping/>
  </p:clrMapOvr>
  <p:transition advTm="20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3"/>
                </a:solidFill>
              </a:rPr>
              <a:t>When to Plant</a:t>
            </a:r>
            <a:endParaRPr lang="en-US" b="1" dirty="0">
              <a:solidFill>
                <a:schemeClr val="accent3"/>
              </a:solidFill>
            </a:endParaRPr>
          </a:p>
        </p:txBody>
      </p:sp>
      <p:sp>
        <p:nvSpPr>
          <p:cNvPr id="3" name="Content Placeholder 2"/>
          <p:cNvSpPr>
            <a:spLocks noGrp="1"/>
          </p:cNvSpPr>
          <p:nvPr>
            <p:ph idx="1"/>
          </p:nvPr>
        </p:nvSpPr>
        <p:spPr/>
        <p:txBody>
          <a:bodyPr>
            <a:normAutofit/>
          </a:bodyPr>
          <a:lstStyle/>
          <a:p>
            <a:r>
              <a:rPr lang="en-US" dirty="0" smtClean="0">
                <a:solidFill>
                  <a:schemeClr val="accent3"/>
                </a:solidFill>
              </a:rPr>
              <a:t>Fall</a:t>
            </a:r>
          </a:p>
          <a:p>
            <a:r>
              <a:rPr lang="en-US" dirty="0" smtClean="0">
                <a:solidFill>
                  <a:schemeClr val="accent3"/>
                </a:solidFill>
              </a:rPr>
              <a:t>Early Spring</a:t>
            </a:r>
            <a:endParaRPr lang="en-US" dirty="0">
              <a:solidFill>
                <a:schemeClr val="accent3"/>
              </a:solidFill>
            </a:endParaRPr>
          </a:p>
        </p:txBody>
      </p:sp>
      <p:pic>
        <p:nvPicPr>
          <p:cNvPr id="10242" name="Picture 2" descr="C:\Users\Steve Porter\Documents\Porter House Seasons\Winter\December\Yard Flowers 092.jpg"/>
          <p:cNvPicPr>
            <a:picLocks noChangeAspect="1" noChangeArrowheads="1"/>
          </p:cNvPicPr>
          <p:nvPr/>
        </p:nvPicPr>
        <p:blipFill>
          <a:blip r:embed="rId3" cstate="print"/>
          <a:srcRect/>
          <a:stretch>
            <a:fillRect/>
          </a:stretch>
        </p:blipFill>
        <p:spPr bwMode="auto">
          <a:xfrm rot="20511780">
            <a:off x="2652871" y="2061709"/>
            <a:ext cx="5372745" cy="3581830"/>
          </a:xfrm>
          <a:prstGeom prst="rect">
            <a:avLst/>
          </a:prstGeom>
          <a:noFill/>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eve Porter\Pictures\Flowers-November09\IMG_5377.JPG"/>
          <p:cNvPicPr>
            <a:picLocks noChangeAspect="1" noChangeArrowheads="1"/>
          </p:cNvPicPr>
          <p:nvPr/>
        </p:nvPicPr>
        <p:blipFill>
          <a:blip r:embed="rId3" cstate="print"/>
          <a:srcRect/>
          <a:stretch>
            <a:fillRect/>
          </a:stretch>
        </p:blipFill>
        <p:spPr bwMode="auto">
          <a:xfrm rot="294976">
            <a:off x="0" y="381000"/>
            <a:ext cx="9144000" cy="6096000"/>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Lycoris</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dirty="0" smtClean="0">
                <a:solidFill>
                  <a:schemeClr val="accent3"/>
                </a:solidFill>
                <a:effectLst>
                  <a:outerShdw blurRad="127000" dist="63500" dir="2700000" algn="tl" rotWithShape="0">
                    <a:schemeClr val="accent4"/>
                  </a:outerShdw>
                </a:effectLst>
              </a:rPr>
              <a:t>Spider Lily</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eve Porter\Documents\Porter House Seasons\Summer\June\Yard Flowers 085-1.jpg"/>
          <p:cNvPicPr>
            <a:picLocks noChangeAspect="1" noChangeArrowheads="1"/>
          </p:cNvPicPr>
          <p:nvPr/>
        </p:nvPicPr>
        <p:blipFill>
          <a:blip r:embed="rId3" cstate="print"/>
          <a:srcRect/>
          <a:stretch>
            <a:fillRect/>
          </a:stretch>
        </p:blipFill>
        <p:spPr bwMode="auto">
          <a:xfrm>
            <a:off x="-1" y="0"/>
            <a:ext cx="9172575" cy="6115050"/>
          </a:xfrm>
          <a:prstGeom prst="rect">
            <a:avLst/>
          </a:prstGeom>
          <a:noFill/>
        </p:spPr>
      </p:pic>
      <p:sp>
        <p:nvSpPr>
          <p:cNvPr id="2" name="Title 1"/>
          <p:cNvSpPr>
            <a:spLocks noGrp="1"/>
          </p:cNvSpPr>
          <p:nvPr>
            <p:ph type="title"/>
          </p:nvPr>
        </p:nvSpPr>
        <p:spPr/>
        <p:txBody>
          <a:bodyPr>
            <a:noAutofit/>
          </a:bodyPr>
          <a:lstStyle/>
          <a:p>
            <a:pPr marL="0" marR="0" indent="0" fontAlgn="auto">
              <a:lnSpc>
                <a:spcPct val="100000"/>
              </a:lnSpc>
              <a:spcAft>
                <a:spcPts val="0"/>
              </a:spcAft>
              <a:buClrTx/>
              <a:buSzTx/>
              <a:tabLst/>
              <a:defRPr/>
            </a:pPr>
            <a:r>
              <a:rPr lang="en-US" sz="4000" i="1" dirty="0" err="1" smtClean="0">
                <a:solidFill>
                  <a:schemeClr val="accent3"/>
                </a:solidFill>
                <a:effectLst>
                  <a:outerShdw blurRad="127000" dist="63500" dir="2700000" algn="tl" rotWithShape="0">
                    <a:schemeClr val="accent4"/>
                  </a:outerShdw>
                </a:effectLst>
              </a:rPr>
              <a:t>Zephyranthes</a:t>
            </a:r>
            <a:r>
              <a:rPr lang="en-US" sz="4000" i="1" dirty="0" smtClean="0">
                <a:solidFill>
                  <a:schemeClr val="accent3"/>
                </a:solidFill>
                <a:effectLst>
                  <a:outerShdw blurRad="127000" dist="63500" dir="2700000" algn="tl" rotWithShape="0">
                    <a:schemeClr val="accent4"/>
                  </a:outerShdw>
                </a:effectLst>
              </a:rPr>
              <a:t/>
            </a:r>
            <a:br>
              <a:rPr lang="en-US" sz="4000" i="1" dirty="0" smtClean="0">
                <a:solidFill>
                  <a:schemeClr val="accent3"/>
                </a:solidFill>
                <a:effectLst>
                  <a:outerShdw blurRad="127000" dist="63500" dir="2700000" algn="tl" rotWithShape="0">
                    <a:schemeClr val="accent4"/>
                  </a:outerShdw>
                </a:effectLst>
              </a:rPr>
            </a:br>
            <a:r>
              <a:rPr lang="en-US" sz="4000" i="1" dirty="0" smtClean="0">
                <a:solidFill>
                  <a:schemeClr val="accent3"/>
                </a:solidFill>
                <a:effectLst>
                  <a:outerShdw blurRad="127000" dist="63500" dir="2700000" algn="tl" rotWithShape="0">
                    <a:schemeClr val="accent4"/>
                  </a:outerShdw>
                </a:effectLst>
              </a:rPr>
              <a:t>Rain Lily</a:t>
            </a:r>
          </a:p>
        </p:txBody>
      </p:sp>
    </p:spTree>
  </p:cSld>
  <p:clrMapOvr>
    <a:masterClrMapping/>
  </p:clrMapOvr>
  <p:transition advTm="2000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Resources</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Master Gardener Help Line 877/252-4769</a:t>
            </a:r>
          </a:p>
          <a:p>
            <a:r>
              <a:rPr lang="en-US" u="sng" dirty="0" smtClean="0"/>
              <a:t>The Southern Living Garden Book</a:t>
            </a:r>
            <a:r>
              <a:rPr lang="en-US" dirty="0" smtClean="0"/>
              <a:t>, edited by Steve Bender</a:t>
            </a:r>
            <a:endParaRPr lang="en-US" u="sng" dirty="0" smtClean="0"/>
          </a:p>
          <a:p>
            <a:r>
              <a:rPr lang="en-US" u="sng" dirty="0" smtClean="0"/>
              <a:t>The Illustrated Encyclopedia of Perennials</a:t>
            </a:r>
            <a:r>
              <a:rPr lang="en-US" dirty="0" smtClean="0"/>
              <a:t>, Prof. Marshall </a:t>
            </a:r>
            <a:r>
              <a:rPr lang="en-US" dirty="0" err="1" smtClean="0"/>
              <a:t>Craigmyle</a:t>
            </a:r>
            <a:endParaRPr lang="en-US" dirty="0" smtClean="0"/>
          </a:p>
          <a:p>
            <a:r>
              <a:rPr lang="en-US" u="sng" dirty="0" smtClean="0"/>
              <a:t>Garden Perennials</a:t>
            </a:r>
            <a:r>
              <a:rPr lang="en-US" dirty="0" smtClean="0"/>
              <a:t>, Allan </a:t>
            </a:r>
            <a:r>
              <a:rPr lang="en-US" dirty="0" err="1" smtClean="0"/>
              <a:t>Armitage</a:t>
            </a:r>
            <a:endParaRPr lang="en-US" dirty="0" smtClean="0"/>
          </a:p>
          <a:p>
            <a:r>
              <a:rPr lang="en-US" u="sng" dirty="0" err="1" smtClean="0"/>
              <a:t>Passalong</a:t>
            </a:r>
            <a:r>
              <a:rPr lang="en-US" u="sng" dirty="0" smtClean="0"/>
              <a:t> Plants, </a:t>
            </a:r>
            <a:r>
              <a:rPr lang="en-US" dirty="0" smtClean="0"/>
              <a:t>Steve Bender &amp; Felder Rushing</a:t>
            </a:r>
          </a:p>
          <a:p>
            <a:r>
              <a:rPr lang="en-US" u="sng" dirty="0" smtClean="0"/>
              <a:t>The Essential Gardener</a:t>
            </a:r>
            <a:r>
              <a:rPr lang="en-US" dirty="0" smtClean="0"/>
              <a:t>, Derek Fell</a:t>
            </a:r>
          </a:p>
          <a:p>
            <a:r>
              <a:rPr lang="en-US" dirty="0" smtClean="0"/>
              <a:t>Trained staff at various local nurseries</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Web Resources</a:t>
            </a:r>
            <a:endParaRPr lang="en-US" b="1" dirty="0"/>
          </a:p>
        </p:txBody>
      </p:sp>
      <p:sp>
        <p:nvSpPr>
          <p:cNvPr id="3" name="Content Placeholder 2"/>
          <p:cNvSpPr>
            <a:spLocks noGrp="1"/>
          </p:cNvSpPr>
          <p:nvPr>
            <p:ph idx="1"/>
          </p:nvPr>
        </p:nvSpPr>
        <p:spPr>
          <a:xfrm>
            <a:off x="228600" y="1600200"/>
            <a:ext cx="8686800" cy="4525963"/>
          </a:xfrm>
        </p:spPr>
        <p:txBody>
          <a:bodyPr>
            <a:normAutofit fontScale="70000" lnSpcReduction="20000"/>
          </a:bodyPr>
          <a:lstStyle/>
          <a:p>
            <a:r>
              <a:rPr lang="en-US" dirty="0" smtClean="0"/>
              <a:t>UGA Plant Trials – </a:t>
            </a:r>
          </a:p>
          <a:p>
            <a:pPr>
              <a:buNone/>
            </a:pPr>
            <a:r>
              <a:rPr lang="en-US" dirty="0" smtClean="0">
                <a:solidFill>
                  <a:schemeClr val="accent3">
                    <a:lumMod val="75000"/>
                  </a:schemeClr>
                </a:solidFill>
              </a:rPr>
              <a:t>		http://ugatrial.hort.uga.edu/</a:t>
            </a:r>
            <a:r>
              <a:rPr lang="en-US" dirty="0" smtClean="0"/>
              <a:t> </a:t>
            </a:r>
          </a:p>
          <a:p>
            <a:pPr>
              <a:buNone/>
            </a:pPr>
            <a:r>
              <a:rPr lang="en-US" dirty="0" smtClean="0"/>
              <a:t>		</a:t>
            </a:r>
            <a:r>
              <a:rPr lang="en-US" dirty="0" smtClean="0">
                <a:solidFill>
                  <a:schemeClr val="accent3">
                    <a:lumMod val="75000"/>
                  </a:schemeClr>
                </a:solidFill>
              </a:rPr>
              <a:t>http://www.ces.ncsu.edu/depts/hort/consumer/</a:t>
            </a:r>
          </a:p>
          <a:p>
            <a:pPr>
              <a:buNone/>
            </a:pPr>
            <a:r>
              <a:rPr lang="en-US" dirty="0" smtClean="0">
                <a:solidFill>
                  <a:schemeClr val="accent3">
                    <a:lumMod val="75000"/>
                  </a:schemeClr>
                </a:solidFill>
              </a:rPr>
              <a:t>			</a:t>
            </a:r>
            <a:r>
              <a:rPr lang="en-US" dirty="0" err="1" smtClean="0">
                <a:solidFill>
                  <a:schemeClr val="accent3">
                    <a:lumMod val="75000"/>
                  </a:schemeClr>
                </a:solidFill>
              </a:rPr>
              <a:t>hortinternet</a:t>
            </a:r>
            <a:r>
              <a:rPr lang="en-US" dirty="0" smtClean="0">
                <a:solidFill>
                  <a:schemeClr val="accent3">
                    <a:lumMod val="75000"/>
                  </a:schemeClr>
                </a:solidFill>
              </a:rPr>
              <a:t>/perennials.html</a:t>
            </a:r>
          </a:p>
          <a:p>
            <a:r>
              <a:rPr lang="en-US" dirty="0" smtClean="0"/>
              <a:t>Perennial List and Photos ACES Perennial Publication –</a:t>
            </a:r>
          </a:p>
          <a:p>
            <a:pPr>
              <a:buNone/>
            </a:pPr>
            <a:r>
              <a:rPr lang="en-US" dirty="0" smtClean="0">
                <a:solidFill>
                  <a:schemeClr val="accent3">
                    <a:lumMod val="75000"/>
                  </a:schemeClr>
                </a:solidFill>
              </a:rPr>
              <a:t>		http://www.aces.edu/pubs/docs/A/ANR-0556 </a:t>
            </a:r>
          </a:p>
          <a:p>
            <a:pPr>
              <a:buNone/>
            </a:pPr>
            <a:r>
              <a:rPr lang="en-US" dirty="0" smtClean="0"/>
              <a:t>	MSU Perennial Care – 	</a:t>
            </a:r>
            <a:r>
              <a:rPr lang="en-US" dirty="0" smtClean="0">
                <a:solidFill>
                  <a:schemeClr val="accent3">
                    <a:lumMod val="75000"/>
                  </a:schemeClr>
                </a:solidFill>
              </a:rPr>
              <a:t>http://</a:t>
            </a:r>
            <a:r>
              <a:rPr lang="en-US" sz="3100" dirty="0" smtClean="0">
                <a:solidFill>
                  <a:schemeClr val="accent3">
                    <a:lumMod val="75000"/>
                  </a:schemeClr>
                </a:solidFill>
              </a:rPr>
              <a:t>msucares.com/lawn/garden/flowers/perennial</a:t>
            </a:r>
            <a:r>
              <a:rPr lang="en-US" dirty="0" smtClean="0">
                <a:solidFill>
                  <a:schemeClr val="accent3">
                    <a:lumMod val="75000"/>
                  </a:schemeClr>
                </a:solidFill>
              </a:rPr>
              <a:t>/ </a:t>
            </a:r>
          </a:p>
          <a:p>
            <a:pPr>
              <a:buNone/>
            </a:pPr>
            <a:r>
              <a:rPr lang="en-US" dirty="0" smtClean="0">
                <a:solidFill>
                  <a:schemeClr val="accent3">
                    <a:lumMod val="75000"/>
                  </a:schemeClr>
                </a:solidFill>
              </a:rPr>
              <a:t>		http://www.clemson.edu/extension/hgic/plants/</a:t>
            </a:r>
            <a:r>
              <a:rPr lang="en-US" dirty="0" smtClean="0"/>
              <a:t>			</a:t>
            </a:r>
            <a:r>
              <a:rPr lang="en-US" dirty="0" smtClean="0">
                <a:solidFill>
                  <a:schemeClr val="accent3">
                    <a:lumMod val="75000"/>
                  </a:schemeClr>
                </a:solidFill>
              </a:rPr>
              <a:t>landscape/flowers/hgic1153.html</a:t>
            </a:r>
          </a:p>
          <a:p>
            <a:r>
              <a:rPr lang="en-US" dirty="0" smtClean="0"/>
              <a:t>Clemson Perennial Publication -	</a:t>
            </a:r>
            <a:r>
              <a:rPr lang="en-US" sz="3100" dirty="0" smtClean="0">
                <a:solidFill>
                  <a:schemeClr val="accent3">
                    <a:lumMod val="75000"/>
                  </a:schemeClr>
                </a:solidFill>
              </a:rPr>
              <a:t>http://www.clemson.edu/extension/hgic/plants/</a:t>
            </a:r>
          </a:p>
          <a:p>
            <a:pPr>
              <a:buNone/>
            </a:pPr>
            <a:r>
              <a:rPr lang="en-US" sz="3100" dirty="0" smtClean="0">
                <a:solidFill>
                  <a:schemeClr val="accent3">
                    <a:lumMod val="75000"/>
                  </a:schemeClr>
                </a:solidFill>
              </a:rPr>
              <a:t>			landscape/flowers/hgic1150.html</a:t>
            </a:r>
          </a:p>
          <a:p>
            <a:endParaRPr lang="en-US" dirty="0"/>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ces-c-vert.wmf"/>
          <p:cNvPicPr>
            <a:picLocks noChangeAspect="1"/>
          </p:cNvPicPr>
          <p:nvPr/>
        </p:nvPicPr>
        <p:blipFill>
          <a:blip r:embed="rId3" cstate="print"/>
          <a:stretch>
            <a:fillRect/>
          </a:stretch>
        </p:blipFill>
        <p:spPr>
          <a:xfrm>
            <a:off x="228599" y="171450"/>
            <a:ext cx="4173751" cy="3371850"/>
          </a:xfrm>
          <a:prstGeom prst="rect">
            <a:avLst/>
          </a:prstGeom>
          <a:ln>
            <a:solidFill>
              <a:schemeClr val="accent6"/>
            </a:solidFill>
          </a:ln>
        </p:spPr>
      </p:pic>
      <p:pic>
        <p:nvPicPr>
          <p:cNvPr id="10" name="Picture 9" descr="new MG logo - green.jpg"/>
          <p:cNvPicPr>
            <a:picLocks noChangeAspect="1"/>
          </p:cNvPicPr>
          <p:nvPr/>
        </p:nvPicPr>
        <p:blipFill>
          <a:blip r:embed="rId4" cstate="print"/>
          <a:stretch>
            <a:fillRect/>
          </a:stretch>
        </p:blipFill>
        <p:spPr>
          <a:xfrm>
            <a:off x="4514850" y="2343150"/>
            <a:ext cx="4094988" cy="4020364"/>
          </a:xfrm>
          <a:prstGeom prst="rect">
            <a:avLst/>
          </a:prstGeom>
          <a:ln>
            <a:solidFill>
              <a:schemeClr val="accent6"/>
            </a:solidFill>
          </a:ln>
        </p:spPr>
      </p:pic>
      <p:sp>
        <p:nvSpPr>
          <p:cNvPr id="4" name="TextBox 3"/>
          <p:cNvSpPr txBox="1"/>
          <p:nvPr/>
        </p:nvSpPr>
        <p:spPr>
          <a:xfrm>
            <a:off x="4629150" y="342900"/>
            <a:ext cx="3943350" cy="769441"/>
          </a:xfrm>
          <a:prstGeom prst="rect">
            <a:avLst/>
          </a:prstGeom>
          <a:noFill/>
        </p:spPr>
        <p:txBody>
          <a:bodyPr wrap="square" rtlCol="0">
            <a:spAutoFit/>
          </a:bodyPr>
          <a:lstStyle/>
          <a:p>
            <a:r>
              <a:rPr lang="en-US" sz="4400" dirty="0" smtClean="0"/>
              <a:t>Thank You</a:t>
            </a:r>
            <a:endParaRPr lang="en-US" sz="4400" dirty="0"/>
          </a:p>
        </p:txBody>
      </p:sp>
      <p:sp>
        <p:nvSpPr>
          <p:cNvPr id="5" name="TextBox 4"/>
          <p:cNvSpPr txBox="1"/>
          <p:nvPr/>
        </p:nvSpPr>
        <p:spPr>
          <a:xfrm>
            <a:off x="171450" y="4629150"/>
            <a:ext cx="4229100" cy="1446550"/>
          </a:xfrm>
          <a:prstGeom prst="rect">
            <a:avLst/>
          </a:prstGeom>
          <a:noFill/>
        </p:spPr>
        <p:txBody>
          <a:bodyPr wrap="square" rtlCol="0">
            <a:spAutoFit/>
          </a:bodyPr>
          <a:lstStyle/>
          <a:p>
            <a:r>
              <a:rPr lang="en-US" sz="4400" dirty="0" smtClean="0"/>
              <a:t>Any questions?</a:t>
            </a:r>
            <a:endParaRPr lang="en-US" sz="4400"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Steve Porter\Documents\Porter House Seasons\Winter\December\Yard Flowers 113.jpg"/>
          <p:cNvPicPr>
            <a:picLocks noChangeAspect="1" noChangeArrowheads="1"/>
          </p:cNvPicPr>
          <p:nvPr/>
        </p:nvPicPr>
        <p:blipFill>
          <a:blip r:embed="rId3" cstate="print"/>
          <a:srcRect/>
          <a:stretch>
            <a:fillRect/>
          </a:stretch>
        </p:blipFill>
        <p:spPr bwMode="auto">
          <a:xfrm rot="1025910">
            <a:off x="483641" y="245260"/>
            <a:ext cx="1854167" cy="1236111"/>
          </a:xfrm>
          <a:prstGeom prst="rect">
            <a:avLst/>
          </a:prstGeom>
          <a:noFill/>
        </p:spPr>
      </p:pic>
      <p:pic>
        <p:nvPicPr>
          <p:cNvPr id="11266" name="Picture 2" descr="C:\Users\Steve Porter\Documents\Porter House Seasons\Winter\December\Yard Flowers 107.jpg"/>
          <p:cNvPicPr>
            <a:picLocks noChangeAspect="1" noChangeArrowheads="1"/>
          </p:cNvPicPr>
          <p:nvPr/>
        </p:nvPicPr>
        <p:blipFill>
          <a:blip r:embed="rId4" cstate="print">
            <a:lum/>
          </a:blip>
          <a:srcRect/>
          <a:stretch>
            <a:fillRect/>
          </a:stretch>
        </p:blipFill>
        <p:spPr bwMode="auto">
          <a:xfrm rot="21079210">
            <a:off x="5112925" y="4169744"/>
            <a:ext cx="3160205" cy="2106803"/>
          </a:xfrm>
          <a:prstGeom prst="rect">
            <a:avLst/>
          </a:prstGeom>
          <a:blipFill>
            <a:blip r:embed="rId5" cstate="print"/>
            <a:tile tx="0" ty="0" sx="100000" sy="100000" flip="none" algn="tl"/>
          </a:blipFill>
          <a:ln>
            <a:solidFill>
              <a:schemeClr val="accent1"/>
            </a:solidFill>
          </a:ln>
        </p:spPr>
      </p:pic>
      <p:sp>
        <p:nvSpPr>
          <p:cNvPr id="2" name="Title 1"/>
          <p:cNvSpPr>
            <a:spLocks noGrp="1"/>
          </p:cNvSpPr>
          <p:nvPr>
            <p:ph type="title"/>
          </p:nvPr>
        </p:nvSpPr>
        <p:spPr/>
        <p:txBody>
          <a:bodyPr/>
          <a:lstStyle/>
          <a:p>
            <a:r>
              <a:rPr lang="en-US" b="1" dirty="0" smtClean="0">
                <a:solidFill>
                  <a:schemeClr val="accent3"/>
                </a:solidFill>
              </a:rPr>
              <a:t>How to Plant</a:t>
            </a:r>
            <a:endParaRPr lang="en-US" b="1" dirty="0">
              <a:solidFill>
                <a:schemeClr val="accent3"/>
              </a:solidFill>
            </a:endParaRPr>
          </a:p>
        </p:txBody>
      </p:sp>
      <p:sp>
        <p:nvSpPr>
          <p:cNvPr id="3" name="Content Placeholder 2"/>
          <p:cNvSpPr>
            <a:spLocks noGrp="1"/>
          </p:cNvSpPr>
          <p:nvPr>
            <p:ph idx="1"/>
          </p:nvPr>
        </p:nvSpPr>
        <p:spPr/>
        <p:txBody>
          <a:bodyPr>
            <a:normAutofit fontScale="92500"/>
          </a:bodyPr>
          <a:lstStyle/>
          <a:p>
            <a:r>
              <a:rPr lang="en-US" dirty="0" smtClean="0">
                <a:solidFill>
                  <a:schemeClr val="accent3"/>
                </a:solidFill>
              </a:rPr>
              <a:t>Determine spacing</a:t>
            </a:r>
          </a:p>
          <a:p>
            <a:r>
              <a:rPr lang="en-US" dirty="0" smtClean="0">
                <a:solidFill>
                  <a:schemeClr val="accent3"/>
                </a:solidFill>
              </a:rPr>
              <a:t>Dig hole twice as wide as the root ball and only as deep as the root ball</a:t>
            </a:r>
          </a:p>
          <a:p>
            <a:r>
              <a:rPr lang="en-US" dirty="0" smtClean="0">
                <a:solidFill>
                  <a:schemeClr val="accent3"/>
                </a:solidFill>
              </a:rPr>
              <a:t>Fill hole with water and observe drainage</a:t>
            </a:r>
          </a:p>
          <a:p>
            <a:r>
              <a:rPr lang="en-US" dirty="0" smtClean="0">
                <a:solidFill>
                  <a:schemeClr val="accent3"/>
                </a:solidFill>
              </a:rPr>
              <a:t>Loosen roots</a:t>
            </a:r>
          </a:p>
          <a:p>
            <a:r>
              <a:rPr lang="en-US" dirty="0" smtClean="0">
                <a:solidFill>
                  <a:schemeClr val="accent3"/>
                </a:solidFill>
              </a:rPr>
              <a:t>Plant crown at or slightly above ground level</a:t>
            </a:r>
          </a:p>
          <a:p>
            <a:r>
              <a:rPr lang="en-US" dirty="0" smtClean="0">
                <a:solidFill>
                  <a:schemeClr val="accent3"/>
                </a:solidFill>
              </a:rPr>
              <a:t>Cover roots with soil</a:t>
            </a:r>
            <a:endParaRPr lang="en-US" dirty="0">
              <a:solidFill>
                <a:schemeClr val="accent3"/>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teve Porter\Documents\Porter House Seasons\Winter\December\Yard Flowers 182.jpg"/>
          <p:cNvPicPr>
            <a:picLocks noChangeAspect="1" noChangeArrowheads="1"/>
          </p:cNvPicPr>
          <p:nvPr/>
        </p:nvPicPr>
        <p:blipFill>
          <a:blip r:embed="rId3" cstate="print">
            <a:clrChange>
              <a:clrFrom>
                <a:srgbClr val="133A88"/>
              </a:clrFrom>
              <a:clrTo>
                <a:srgbClr val="133A88">
                  <a:alpha val="0"/>
                </a:srgbClr>
              </a:clrTo>
            </a:clrChange>
            <a:lum bright="40000"/>
          </a:blip>
          <a:srcRect/>
          <a:stretch>
            <a:fillRect/>
          </a:stretch>
        </p:blipFill>
        <p:spPr bwMode="auto">
          <a:xfrm>
            <a:off x="-571500" y="0"/>
            <a:ext cx="10287000" cy="6858000"/>
          </a:xfrm>
          <a:prstGeom prst="rect">
            <a:avLst/>
          </a:prstGeom>
          <a:noFill/>
        </p:spPr>
      </p:pic>
      <p:sp>
        <p:nvSpPr>
          <p:cNvPr id="2" name="Title 1"/>
          <p:cNvSpPr>
            <a:spLocks noGrp="1"/>
          </p:cNvSpPr>
          <p:nvPr>
            <p:ph type="title"/>
          </p:nvPr>
        </p:nvSpPr>
        <p:spPr/>
        <p:txBody>
          <a:bodyPr>
            <a:normAutofit/>
          </a:bodyPr>
          <a:lstStyle/>
          <a:p>
            <a:pPr>
              <a:defRPr/>
            </a:pPr>
            <a:r>
              <a:rPr lang="en-US" sz="4000" dirty="0" smtClean="0">
                <a:solidFill>
                  <a:schemeClr val="accent3"/>
                </a:solidFill>
                <a:effectLst>
                  <a:outerShdw blurRad="127000" dist="63500" dir="2700000" algn="tl" rotWithShape="0">
                    <a:schemeClr val="accent4"/>
                  </a:outerShdw>
                </a:effectLst>
              </a:rPr>
              <a:t>Maintenance Considerations</a:t>
            </a:r>
            <a:endParaRPr lang="en-US" sz="4000" dirty="0">
              <a:solidFill>
                <a:schemeClr val="accent3"/>
              </a:solidFill>
              <a:effectLst>
                <a:outerShdw blurRad="127000" dist="63500" dir="2700000" algn="tl" rotWithShape="0">
                  <a:schemeClr val="accent4"/>
                </a:outerShdw>
              </a:effectLst>
            </a:endParaRPr>
          </a:p>
        </p:txBody>
      </p:sp>
      <p:sp>
        <p:nvSpPr>
          <p:cNvPr id="3" name="Content Placeholder 2"/>
          <p:cNvSpPr>
            <a:spLocks noGrp="1"/>
          </p:cNvSpPr>
          <p:nvPr>
            <p:ph idx="1"/>
          </p:nvPr>
        </p:nvSpPr>
        <p:spPr/>
        <p:txBody>
          <a:bodyPr>
            <a:normAutofit/>
          </a:bodyPr>
          <a:lstStyle/>
          <a:p>
            <a:pPr marL="0" indent="0">
              <a:spcBef>
                <a:spcPct val="0"/>
              </a:spcBef>
              <a:defRPr/>
            </a:pPr>
            <a:r>
              <a:rPr lang="en-US" sz="4000" dirty="0" smtClean="0">
                <a:solidFill>
                  <a:schemeClr val="accent3"/>
                </a:solidFill>
                <a:effectLst>
                  <a:outerShdw blurRad="127000" dist="63500" dir="2700000" algn="tl" rotWithShape="0">
                    <a:schemeClr val="accent4"/>
                  </a:outerShdw>
                </a:effectLst>
                <a:latin typeface="+mj-lt"/>
                <a:ea typeface="+mj-ea"/>
                <a:cs typeface="+mj-cs"/>
              </a:rPr>
              <a:t>Weeding</a:t>
            </a:r>
          </a:p>
          <a:p>
            <a:pPr marL="0" indent="0">
              <a:spcBef>
                <a:spcPct val="0"/>
              </a:spcBef>
              <a:defRPr/>
            </a:pPr>
            <a:r>
              <a:rPr lang="en-US" sz="4000" dirty="0" smtClean="0">
                <a:solidFill>
                  <a:schemeClr val="accent3"/>
                </a:solidFill>
                <a:effectLst>
                  <a:outerShdw blurRad="127000" dist="63500" dir="2700000" algn="tl" rotWithShape="0">
                    <a:schemeClr val="accent4"/>
                  </a:outerShdw>
                </a:effectLst>
                <a:latin typeface="+mj-lt"/>
                <a:ea typeface="+mj-ea"/>
                <a:cs typeface="+mj-cs"/>
              </a:rPr>
              <a:t>Mulching</a:t>
            </a:r>
          </a:p>
          <a:p>
            <a:pPr marL="0" indent="0">
              <a:spcBef>
                <a:spcPct val="0"/>
              </a:spcBef>
              <a:defRPr/>
            </a:pPr>
            <a:r>
              <a:rPr lang="en-US" sz="4000" dirty="0" smtClean="0">
                <a:solidFill>
                  <a:schemeClr val="accent3"/>
                </a:solidFill>
                <a:effectLst>
                  <a:outerShdw blurRad="127000" dist="63500" dir="2700000" algn="tl" rotWithShape="0">
                    <a:schemeClr val="accent4"/>
                  </a:outerShdw>
                </a:effectLst>
                <a:latin typeface="+mj-lt"/>
                <a:ea typeface="+mj-ea"/>
                <a:cs typeface="+mj-cs"/>
              </a:rPr>
              <a:t>Staking</a:t>
            </a:r>
          </a:p>
          <a:p>
            <a:pPr marL="0" indent="0">
              <a:spcBef>
                <a:spcPct val="0"/>
              </a:spcBef>
              <a:defRPr/>
            </a:pPr>
            <a:r>
              <a:rPr lang="en-US" sz="4000" dirty="0" smtClean="0">
                <a:solidFill>
                  <a:schemeClr val="accent3"/>
                </a:solidFill>
                <a:effectLst>
                  <a:outerShdw blurRad="127000" dist="63500" dir="2700000" algn="tl" rotWithShape="0">
                    <a:schemeClr val="accent4"/>
                  </a:outerShdw>
                </a:effectLst>
                <a:latin typeface="+mj-lt"/>
                <a:ea typeface="+mj-ea"/>
                <a:cs typeface="+mj-cs"/>
              </a:rPr>
              <a:t>Deadheading</a:t>
            </a:r>
          </a:p>
          <a:p>
            <a:pPr marL="0" indent="0">
              <a:spcBef>
                <a:spcPct val="0"/>
              </a:spcBef>
              <a:defRPr/>
            </a:pPr>
            <a:r>
              <a:rPr lang="en-US" sz="4000" dirty="0" smtClean="0">
                <a:solidFill>
                  <a:schemeClr val="accent3"/>
                </a:solidFill>
                <a:effectLst>
                  <a:outerShdw blurRad="127000" dist="63500" dir="2700000" algn="tl" rotWithShape="0">
                    <a:schemeClr val="accent4"/>
                  </a:outerShdw>
                </a:effectLst>
                <a:latin typeface="+mj-lt"/>
                <a:ea typeface="+mj-ea"/>
                <a:cs typeface="+mj-cs"/>
              </a:rPr>
              <a:t>Feeding</a:t>
            </a:r>
          </a:p>
          <a:p>
            <a:pPr marL="0" indent="0">
              <a:spcBef>
                <a:spcPct val="0"/>
              </a:spcBef>
              <a:defRPr/>
            </a:pPr>
            <a:r>
              <a:rPr lang="en-US" sz="4000" dirty="0" smtClean="0">
                <a:solidFill>
                  <a:schemeClr val="accent3"/>
                </a:solidFill>
                <a:effectLst>
                  <a:outerShdw blurRad="127000" dist="63500" dir="2700000" algn="tl" rotWithShape="0">
                    <a:schemeClr val="accent4"/>
                  </a:outerShdw>
                </a:effectLst>
                <a:latin typeface="+mj-lt"/>
                <a:ea typeface="+mj-ea"/>
                <a:cs typeface="+mj-cs"/>
              </a:rPr>
              <a:t>Watering</a:t>
            </a:r>
          </a:p>
          <a:p>
            <a:pPr marL="0" indent="0">
              <a:spcBef>
                <a:spcPct val="0"/>
              </a:spcBef>
              <a:defRPr/>
            </a:pPr>
            <a:r>
              <a:rPr lang="en-US" sz="4000" dirty="0" smtClean="0">
                <a:solidFill>
                  <a:schemeClr val="accent3"/>
                </a:solidFill>
                <a:effectLst>
                  <a:outerShdw blurRad="127000" dist="63500" dir="2700000" algn="tl" rotWithShape="0">
                    <a:schemeClr val="accent4"/>
                  </a:outerShdw>
                </a:effectLst>
                <a:latin typeface="+mj-lt"/>
                <a:ea typeface="+mj-ea"/>
                <a:cs typeface="+mj-cs"/>
              </a:rPr>
              <a:t>Combating pests and weeds</a:t>
            </a:r>
          </a:p>
        </p:txBody>
      </p:sp>
      <p:pic>
        <p:nvPicPr>
          <p:cNvPr id="5" name="Picture 4" descr="aces-c-vert.tif"/>
          <p:cNvPicPr>
            <a:picLocks noChangeAspect="1"/>
          </p:cNvPicPr>
          <p:nvPr/>
        </p:nvPicPr>
        <p:blipFill>
          <a:blip r:embed="rId4" cstate="print"/>
          <a:stretch>
            <a:fillRect/>
          </a:stretch>
        </p:blipFill>
        <p:spPr>
          <a:xfrm>
            <a:off x="8286750" y="6165850"/>
            <a:ext cx="857250" cy="6921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teve Porter\Documents\Porter House Seasons\Winter\January\Yard Flowers 268.jpg"/>
          <p:cNvPicPr>
            <a:picLocks noChangeAspect="1" noChangeArrowheads="1"/>
          </p:cNvPicPr>
          <p:nvPr/>
        </p:nvPicPr>
        <p:blipFill>
          <a:blip r:embed="rId3" cstate="print"/>
          <a:srcRect/>
          <a:stretch>
            <a:fillRect/>
          </a:stretch>
        </p:blipFill>
        <p:spPr bwMode="auto">
          <a:xfrm rot="21290793">
            <a:off x="252109" y="393373"/>
            <a:ext cx="9029700" cy="6019800"/>
          </a:xfrm>
          <a:prstGeom prst="rect">
            <a:avLst/>
          </a:prstGeom>
          <a:noFill/>
        </p:spPr>
      </p:pic>
      <p:sp>
        <p:nvSpPr>
          <p:cNvPr id="2" name="Title 1"/>
          <p:cNvSpPr>
            <a:spLocks noGrp="1"/>
          </p:cNvSpPr>
          <p:nvPr>
            <p:ph type="title"/>
          </p:nvPr>
        </p:nvSpPr>
        <p:spPr/>
        <p:txBody>
          <a:bodyPr>
            <a:normAutofit/>
          </a:bodyPr>
          <a:lstStyle/>
          <a:p>
            <a:pPr>
              <a:defRPr/>
            </a:pPr>
            <a:r>
              <a:rPr lang="en-US" sz="4000" dirty="0" smtClean="0">
                <a:solidFill>
                  <a:schemeClr val="accent3"/>
                </a:solidFill>
                <a:effectLst>
                  <a:outerShdw blurRad="127000" dist="63500" dir="2700000" algn="tl" rotWithShape="0">
                    <a:schemeClr val="accent4"/>
                  </a:outerShdw>
                </a:effectLst>
              </a:rPr>
              <a:t>Year Round Interest</a:t>
            </a:r>
            <a:endParaRPr lang="en-US" sz="4000" dirty="0">
              <a:solidFill>
                <a:schemeClr val="accent3"/>
              </a:solidFill>
              <a:effectLst>
                <a:outerShdw blurRad="127000" dist="63500" dir="2700000" algn="tl" rotWithShape="0">
                  <a:schemeClr val="accent4"/>
                </a:outerShdw>
              </a:effectLst>
            </a:endParaRPr>
          </a:p>
        </p:txBody>
      </p:sp>
    </p:spTree>
  </p:cSld>
  <p:clrMapOvr>
    <a:masterClrMapping/>
  </p:clrMapOvr>
  <p:transition advTm="20000">
    <p:fade/>
  </p:transition>
  <p:timing>
    <p:tnLst>
      <p:par>
        <p:cTn id="1" dur="indefinite" restart="never" nodeType="tmRoot"/>
      </p:par>
    </p:tnLst>
  </p:timing>
</p:sld>
</file>

<file path=ppt/theme/theme1.xml><?xml version="1.0" encoding="utf-8"?>
<a:theme xmlns:a="http://schemas.openxmlformats.org/drawingml/2006/main" name="Master Gardener">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Gardener</Template>
  <TotalTime>2972</TotalTime>
  <Words>2717</Words>
  <Application>Microsoft Office PowerPoint</Application>
  <PresentationFormat>On-screen Show (4:3)</PresentationFormat>
  <Paragraphs>241</Paragraphs>
  <Slides>64</Slides>
  <Notes>64</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Master Gardener</vt:lpstr>
      <vt:lpstr>Make your Garden  Pop with Perennials</vt:lpstr>
      <vt:lpstr>Slide 2</vt:lpstr>
      <vt:lpstr>What Are Perennials?</vt:lpstr>
      <vt:lpstr>Why Perennials?</vt:lpstr>
      <vt:lpstr>Bed Preparation</vt:lpstr>
      <vt:lpstr>When to Plant</vt:lpstr>
      <vt:lpstr>How to Plant</vt:lpstr>
      <vt:lpstr>Maintenance Considerations</vt:lpstr>
      <vt:lpstr>Year Round Interest</vt:lpstr>
      <vt:lpstr>Oxalis  Wood Sorrel</vt:lpstr>
      <vt:lpstr>Helleborus Christmas and Lenten Rose</vt:lpstr>
      <vt:lpstr>Ajuga Bugleweed</vt:lpstr>
      <vt:lpstr>Cyclamen</vt:lpstr>
      <vt:lpstr>Iridacae Crocus</vt:lpstr>
      <vt:lpstr>Tulipa Tulips</vt:lpstr>
      <vt:lpstr>                   Spring</vt:lpstr>
      <vt:lpstr>Gaillardia  Blanketflower </vt:lpstr>
      <vt:lpstr>Narcissus (Amaryllidaceae), Daffodils</vt:lpstr>
      <vt:lpstr>Dianthus Pink</vt:lpstr>
      <vt:lpstr>Epimedium</vt:lpstr>
      <vt:lpstr>Tradescantia Spider wort</vt:lpstr>
      <vt:lpstr>Trillium</vt:lpstr>
      <vt:lpstr>Primula Primrose</vt:lpstr>
      <vt:lpstr>Phlox stolonifera Creeping Phlox, Periwinkle</vt:lpstr>
      <vt:lpstr>Gladiolus</vt:lpstr>
      <vt:lpstr>Polygonatum Solomon’s Seal</vt:lpstr>
      <vt:lpstr>Sissyrinchium augustiflolium Blue Eyed Grass</vt:lpstr>
      <vt:lpstr>Heuchera Coral Bells</vt:lpstr>
      <vt:lpstr>Paeonia Peony</vt:lpstr>
      <vt:lpstr>Iris germanica Bearded</vt:lpstr>
      <vt:lpstr>Iris hollandica Dutch</vt:lpstr>
      <vt:lpstr>Foliage</vt:lpstr>
      <vt:lpstr>Artemisia</vt:lpstr>
      <vt:lpstr>Ferns</vt:lpstr>
      <vt:lpstr>Hostas Plantain Lily</vt:lpstr>
      <vt:lpstr>Summer</vt:lpstr>
      <vt:lpstr>Iris kaempferi  Japanese </vt:lpstr>
      <vt:lpstr>Iris sibirica  Siberian</vt:lpstr>
      <vt:lpstr>Rudbeckia Brown-eyed or Black-eyed Susan</vt:lpstr>
      <vt:lpstr>Leucanthemum maximum Shasta Daisy</vt:lpstr>
      <vt:lpstr>Astilbe</vt:lpstr>
      <vt:lpstr>Coreopsis Tick Seed</vt:lpstr>
      <vt:lpstr>Spigelia marilandica Indian Pink</vt:lpstr>
      <vt:lpstr>Lilium hybrida ‘asiatic’ Asiatic</vt:lpstr>
      <vt:lpstr>L                Lilium auratum                  Oriental</vt:lpstr>
      <vt:lpstr>Lilium lancifolium Tiger</vt:lpstr>
      <vt:lpstr>Geraniums</vt:lpstr>
      <vt:lpstr>Echinacea Purple Coneflower</vt:lpstr>
      <vt:lpstr>Platycodon grandiflorus Balloon Flower</vt:lpstr>
      <vt:lpstr>Hemerocallis Day Lily</vt:lpstr>
      <vt:lpstr>Phlox paniculata Summer Phlox</vt:lpstr>
      <vt:lpstr>Monarda Bee Balm</vt:lpstr>
      <vt:lpstr>Dahlia</vt:lpstr>
      <vt:lpstr>Lathyrus latifolius Perennial Sweet Pea</vt:lpstr>
      <vt:lpstr>Fall</vt:lpstr>
      <vt:lpstr>Chrysanthemum</vt:lpstr>
      <vt:lpstr>Helianthus tuberosus Jerusalem Artichoke</vt:lpstr>
      <vt:lpstr>Sedum Stonecrop</vt:lpstr>
      <vt:lpstr>Salvia leucantha Mexican Bush Sage</vt:lpstr>
      <vt:lpstr>Lycoris Spider Lily</vt:lpstr>
      <vt:lpstr>Zephyranthes Rain Lily</vt:lpstr>
      <vt:lpstr>Resources</vt:lpstr>
      <vt:lpstr>Web Resources</vt:lpstr>
      <vt:lpstr>Slide 64</vt:lpstr>
    </vt:vector>
  </TitlesOfParts>
  <Company>The Porter House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your Garden  Pop with Perennials</dc:title>
  <dc:creator>Steve Porter</dc:creator>
  <cp:lastModifiedBy>Tony Glover</cp:lastModifiedBy>
  <cp:revision>238</cp:revision>
  <dcterms:created xsi:type="dcterms:W3CDTF">2009-11-18T20:05:11Z</dcterms:created>
  <dcterms:modified xsi:type="dcterms:W3CDTF">2010-02-26T19:22:03Z</dcterms:modified>
</cp:coreProperties>
</file>