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36" r:id="rId2"/>
    <p:sldId id="343" r:id="rId3"/>
    <p:sldId id="344" r:id="rId4"/>
    <p:sldId id="345" r:id="rId5"/>
    <p:sldId id="346" r:id="rId6"/>
    <p:sldId id="347" r:id="rId7"/>
    <p:sldId id="350" r:id="rId8"/>
    <p:sldId id="348" r:id="rId9"/>
    <p:sldId id="349" r:id="rId10"/>
    <p:sldId id="338" r:id="rId11"/>
    <p:sldId id="339" r:id="rId12"/>
    <p:sldId id="340" r:id="rId13"/>
    <p:sldId id="341" r:id="rId14"/>
    <p:sldId id="342" r:id="rId15"/>
    <p:sldId id="337" r:id="rId16"/>
    <p:sldId id="279" r:id="rId17"/>
    <p:sldId id="259" r:id="rId18"/>
    <p:sldId id="278" r:id="rId19"/>
    <p:sldId id="269" r:id="rId20"/>
    <p:sldId id="261" r:id="rId21"/>
    <p:sldId id="268" r:id="rId22"/>
    <p:sldId id="263" r:id="rId23"/>
    <p:sldId id="270" r:id="rId24"/>
    <p:sldId id="264" r:id="rId25"/>
    <p:sldId id="271" r:id="rId26"/>
    <p:sldId id="272" r:id="rId27"/>
    <p:sldId id="327" r:id="rId28"/>
    <p:sldId id="276" r:id="rId29"/>
    <p:sldId id="273" r:id="rId30"/>
    <p:sldId id="326" r:id="rId31"/>
    <p:sldId id="281" r:id="rId32"/>
    <p:sldId id="280" r:id="rId33"/>
    <p:sldId id="282" r:id="rId34"/>
    <p:sldId id="287" r:id="rId35"/>
    <p:sldId id="283" r:id="rId36"/>
    <p:sldId id="298" r:id="rId37"/>
    <p:sldId id="299" r:id="rId38"/>
    <p:sldId id="289" r:id="rId39"/>
    <p:sldId id="290" r:id="rId40"/>
    <p:sldId id="296" r:id="rId41"/>
    <p:sldId id="291" r:id="rId42"/>
    <p:sldId id="292" r:id="rId43"/>
    <p:sldId id="293" r:id="rId44"/>
    <p:sldId id="295" r:id="rId45"/>
    <p:sldId id="297" r:id="rId46"/>
    <p:sldId id="303" r:id="rId47"/>
    <p:sldId id="301" r:id="rId48"/>
    <p:sldId id="302" r:id="rId49"/>
    <p:sldId id="304" r:id="rId50"/>
    <p:sldId id="305" r:id="rId51"/>
    <p:sldId id="306" r:id="rId52"/>
    <p:sldId id="307" r:id="rId53"/>
    <p:sldId id="308" r:id="rId54"/>
    <p:sldId id="309" r:id="rId55"/>
    <p:sldId id="328" r:id="rId56"/>
    <p:sldId id="310" r:id="rId57"/>
    <p:sldId id="312" r:id="rId58"/>
    <p:sldId id="313" r:id="rId59"/>
    <p:sldId id="314" r:id="rId60"/>
    <p:sldId id="315" r:id="rId61"/>
    <p:sldId id="318" r:id="rId62"/>
    <p:sldId id="316" r:id="rId63"/>
    <p:sldId id="321" r:id="rId64"/>
    <p:sldId id="317" r:id="rId65"/>
    <p:sldId id="320" r:id="rId66"/>
    <p:sldId id="323" r:id="rId67"/>
    <p:sldId id="324" r:id="rId68"/>
    <p:sldId id="325" r:id="rId69"/>
    <p:sldId id="322"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9900"/>
    <a:srgbClr val="E20000"/>
    <a:srgbClr val="B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autoAdjust="0"/>
    <p:restoredTop sz="84110" autoAdjust="0"/>
  </p:normalViewPr>
  <p:slideViewPr>
    <p:cSldViewPr>
      <p:cViewPr varScale="1">
        <p:scale>
          <a:sx n="62" d="100"/>
          <a:sy n="62" d="100"/>
        </p:scale>
        <p:origin x="-5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CBAC248-B600-4C58-A82A-EB306CDFF2C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hort.ifas.ufl.edu/woody/planting/plantinghigh.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hort.ifas.ufl.edu/woody/planting/establishmentperiod.ht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hort.ifas.ufl.edu/pubs/abstracts/efg/other/wag8901.ht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BAC248-B600-4C58-A82A-EB306CDFF2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C09E5B-77A7-4885-99BD-B6F707DA14E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C8ABEC-28F8-4A97-B74C-459BD564CD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C8ABEC-28F8-4A97-B74C-459BD564CD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BAC248-B600-4C58-A82A-EB306CDFF2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BAC248-B600-4C58-A82A-EB306CDFF2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EFF58-7A8D-4D4C-8EB8-5072669A8116}" type="slidenum">
              <a:rPr lang="en-US"/>
              <a:pPr/>
              <a:t>15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0C23D-13DE-4020-B7E2-0BDB07E2B089}" type="slidenum">
              <a:rPr lang="en-US"/>
              <a:pPr/>
              <a:t>16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E0F57-DD30-4B14-90CF-AAEA17C2D68B}" type="slidenum">
              <a:rPr lang="en-US"/>
              <a:pPr/>
              <a:t>17</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r>
              <a:rPr lang="en-US"/>
              <a:t>Unfortunately, many trees are planted too close to wires. This increases costs of providing electrical service and reduces reliability.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1DC5F-0AF9-4146-802B-F5758C324469}" type="slidenum">
              <a:rPr lang="en-US"/>
              <a:pPr/>
              <a:t>18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13DC-B8BA-4B48-8A2E-BBA54968E4F4}" type="slidenum">
              <a:rPr lang="en-US"/>
              <a:pPr/>
              <a:t>19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solidFill>
                  <a:srgbClr val="000066"/>
                </a:solidFill>
                <a:latin typeface="Verdana" pitchFamily="34" charset="0"/>
              </a:rPr>
              <a:t>This results in the point where the top-most root meets the trunk and inch or two above the landscape soil. This is appropriate for planting in well drained soils.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3A5-2AF5-4F9B-A061-D2EFBD266BDD}" type="slidenum">
              <a:rPr lang="en-US"/>
              <a:pPr/>
              <a:t>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Another question to ask before planting a tree is what tree will best satisfy the reasons for planting it and be suitable for the site where it will be planted. In other words, plant the right tree in the right place. Many of the factors discussed about the site are also important ot consider when selecting a tree species. These factors include growth factors, soil requirements, other environmental characteristics ad maintenance requirements.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A0459-B634-416E-B1D3-DC090C2DBA79}" type="slidenum">
              <a:rPr lang="en-US"/>
              <a:pPr/>
              <a:t>20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depth of the planting hole in the illustration above is about 90% of the depth of the root ball. No more than about 2 or 3 inches of the root ball needs to be above the soil unless the site is poorly drained. If the soil is poorly drained, plant even higher. If the hole was inadvertently dug too deep, add soil and compact it with your foot. Make the hole at least 1.5 times the diameter of the root ball.  Breaking up compacted soil in a large area (out to the dripline of the tree) around the tree provides the newly emerging roots room to expand into loose soil. This will hasten root growth translating into quicker establishment.</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6A2E2-AE67-4B45-B4EE-12D062FD11DA}" type="slidenum">
              <a:rPr lang="en-US"/>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BC928-E343-4EEF-8B00-267B907472E4}" type="slidenum">
              <a:rPr lang="en-US"/>
              <a:pPr/>
              <a:t>22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r>
              <a:rPr lang="en-US"/>
              <a:t>It is great if you can see the top-most root at the surface but not all root balls come from the nursery like that. The top most root in the root ball should be no more than 2 inches deep in the root ball.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FC4EC-1D78-4BA8-B6E9-7FCCE2B0A29F}" type="slidenum">
              <a:rPr lang="en-US"/>
              <a:pPr/>
              <a:t>23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point where the top-most root emerges from the trunk is at the surface on this root ball. This is good and makes it easy to check for circling and stem girdling roots.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5144B-05DF-44A3-959F-6849F0788073}" type="slidenum">
              <a:rPr lang="en-US"/>
              <a:pPr/>
              <a:t>24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highest-quality root balls have the point where the top-most root emerges from the trunk within 2 inches of the surface as shown at left. Poorer-quality root balls have the the top-most root and root flare (if present) buried down inside the root ball as shown at right. A close look at the two root systems above will show that trees with the top-most root too deep in the ball have less of a root system than trees with the top-most root near the surface. As the distance between the top-most root and the soil surface increases, the percentage of the root system harvested from the field nursery decrease.</a:t>
            </a:r>
            <a:endParaRPr lang="en-US"/>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F220D-B59A-4780-BED2-F4111D014AE0}" type="slidenum">
              <a:rPr lang="en-US"/>
              <a:pPr/>
              <a:t>25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There were no roots evident where the trunk met the root ball. This indicated that the point where the top-most root met the trunk might have been too deep in the root ball. The black media on the ground to the left of the container was just removed from the top of the container to expose the top-most root and the swollen root flare. After cutting the circling roots growing at the base of the trunk, this tree is ready for planting.</a:t>
            </a:r>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8E208-0330-4053-A497-FC447634FBB9}" type="slidenum">
              <a:rPr lang="en-US"/>
              <a:pPr/>
              <a:t>26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To check for circling and kinked roots in containers or field-grown trees, you might have to displace or remove soil and media that is above the point where the top-most root emerges from the trunk. Cut or spread out any circling or kinked roots growing up into this media on top. Position the top-most root about even with or </a:t>
            </a:r>
            <a:r>
              <a:rPr lang="en-US">
                <a:solidFill>
                  <a:srgbClr val="000066"/>
                </a:solidFill>
                <a:latin typeface="Verdana" pitchFamily="34" charset="0"/>
                <a:hlinkClick r:id="rId3"/>
              </a:rPr>
              <a:t>slightly above</a:t>
            </a:r>
            <a:r>
              <a:rPr lang="en-US">
                <a:solidFill>
                  <a:srgbClr val="000066"/>
                </a:solidFill>
                <a:latin typeface="Verdana" pitchFamily="34" charset="0"/>
              </a:rPr>
              <a:t> (like 2 inches above) the top of the landscape soil in well-drained soil. Plant even higher in soil that drains poorly.</a:t>
            </a:r>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0B833-9197-4C11-976B-4CFD1837045F}" type="slidenum">
              <a:rPr lang="en-US"/>
              <a:pPr/>
              <a:t>27</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Cut root at dotted line to prevent root from strangling the trunk a few years from now.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ADED-9158-4F38-BA48-41CDEB196371}" type="slidenum">
              <a:rPr lang="en-US"/>
              <a:pPr/>
              <a:t>28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4400" y="4343400"/>
            <a:ext cx="5029200" cy="4114800"/>
          </a:xfrm>
        </p:spPr>
        <p:txBody>
          <a:bodyPr/>
          <a:lstStyle/>
          <a:p>
            <a:r>
              <a:rPr lang="en-US"/>
              <a:t>Look for roots that circle the outside of the container (arrows). These  should be cut before planting.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141DE-8853-418D-85B8-BEFF5D91A406}" type="slidenum">
              <a:rPr lang="en-US"/>
              <a:pPr/>
              <a:t>29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r>
              <a:rPr lang="en-US"/>
              <a:t>Circling roots can be found on container trees, B&amp;B trees (shown above) or bare root trees. Eliminate this defect by cutting roots at planting. This can be accomplished 1) on B&amp;B or container trees with pruners before trees are placed in the hole or 2) by slicing the edge of a container root ball from top to bottom with a balling spade after trees are in the hole. </a:t>
            </a:r>
            <a:r>
              <a:rPr lang="en-US">
                <a:solidFill>
                  <a:srgbClr val="000066"/>
                </a:solidFill>
                <a:latin typeface="Verdana" pitchFamily="34" charset="0"/>
              </a:rPr>
              <a:t>Cut roots that are kinked or any that circle the top of the root ball. If these cut roots are large (larger than about 1/3 trunk diameter), the tree might shock and could die.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DFBF1-E7E3-4B3B-894C-A5D8102A3700}" type="slidenum">
              <a:rPr lang="en-US"/>
              <a:pPr/>
              <a:t>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Several Factors of growth should be considered when selecting a tree species.</a:t>
            </a:r>
          </a:p>
          <a:p>
            <a:r>
              <a:rPr lang="en-US" b="1"/>
              <a:t>Mature size &amp; shape:</a:t>
            </a:r>
            <a:r>
              <a:rPr lang="en-US"/>
              <a:t> The mature size and form of the tree  crown and root system are important because of the potential interference with utility lines, pavement, structures and signs. For example it would be best if a small sized tree were selected to be located under a utility line.</a:t>
            </a:r>
          </a:p>
          <a:p>
            <a:r>
              <a:rPr lang="en-US" b="1"/>
              <a:t>Growth rate: </a:t>
            </a:r>
            <a:r>
              <a:rPr lang="en-US"/>
              <a:t>The reason for planting a tree may make the growth rate important in selecting the species. A fast growth rate could be important for shade or screening. However, some fast-growing species have weak wood and are prone to breakage. This makes tree susceptible to storm damage and other hazards. </a:t>
            </a:r>
            <a:endParaRPr lang="en-US" b="1"/>
          </a:p>
          <a:p>
            <a:r>
              <a:rPr lang="en-US" b="1"/>
              <a:t>Branching pattern</a:t>
            </a:r>
            <a:r>
              <a:rPr lang="en-US"/>
              <a:t>: The branching pattern is important when selecting tress for a site that is  subject to strong winds and storms. The best pattern to look for are branches with wide angles. This creates strong joint for the branch with little to no included bark.</a:t>
            </a:r>
          </a:p>
          <a:p>
            <a:r>
              <a:rPr lang="en-US" b="1"/>
              <a:t>Leaves:</a:t>
            </a:r>
            <a:r>
              <a:rPr lang="en-US"/>
              <a:t> When selecting a tree leaves are a consideration when looking at texture, fall color, prickly foliage and density of shade desired. Also, the choice of evergreen or deciduous must be considered.</a:t>
            </a:r>
          </a:p>
          <a:p>
            <a:r>
              <a:rPr lang="en-US" b="1"/>
              <a:t>Flowers, Fruit, Seeds and Bark</a:t>
            </a:r>
            <a:r>
              <a:rPr lang="en-US"/>
              <a:t>:  Often a species is selected for the flowers, fruits, or seeds that it bears or the texture and color of its bark. These can add color and texture to the landscape, attract wildlife, or add winter interest. On the other hand they can also create a nuisance because of litter and or smells.</a:t>
            </a:r>
            <a:endParaRPr lang="en-US"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61F35-7FB8-4316-B65C-C47E7A05B385}" type="slidenum">
              <a:rPr lang="en-US"/>
              <a:pPr/>
              <a:t>30</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7050F-480A-4624-BCD6-0A60F94BB2B7}" type="slidenum">
              <a:rPr lang="en-US"/>
              <a:pPr/>
              <a:t>31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Circling roots do not always result in trunk girdling. This picture shows a tree with a healthy green canopy and no apparent above ground symptoms of root problems, however the tree developed a severe lean after a wind storm due to an issue with circling roots (see arrow).</a:t>
            </a:r>
          </a:p>
          <a:p>
            <a:endParaRPr lang="en-US">
              <a:solidFill>
                <a:srgbClr val="000066"/>
              </a:solidFill>
              <a:latin typeface="Verdana" pitchFamily="34" charset="0"/>
            </a:endParaRPr>
          </a:p>
          <a:p>
            <a:r>
              <a:rPr lang="en-US">
                <a:solidFill>
                  <a:srgbClr val="000066"/>
                </a:solidFill>
                <a:latin typeface="Verdana" pitchFamily="34" charset="0"/>
              </a:rPr>
              <a:t>Few branch roots form on the outside curve of a circling root, causing the tree to become unstable. Because few if any roots develop on the outside of a circling root there may be few if any supporting roots on one side of the tree. That is what happened for this elm tree.</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F37FD-703B-4F29-9724-0C80571E1E9F}" type="slidenum">
              <a:rPr lang="en-US"/>
              <a:pPr/>
              <a:t>32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A1E1A-9B4F-48DE-AD83-82AA8C4EFB82}" type="slidenum">
              <a:rPr lang="en-US"/>
              <a:pPr/>
              <a:t>33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Special strapping mechanisms need to be constructed to carefully lift trees out of large containers and to handle large B&amp;B trees as shown above. This prevents bark damage on the trunk and branches. B&amp;B trees should be handled by the root ball as shown.</a:t>
            </a:r>
            <a:r>
              <a:rPr lang="en-US"/>
              <a:t> Remove any plastic wrapped around the root ball before planting as shown above.</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1B14C-5BE8-434B-A65E-AC6F0DC2C390}" type="slidenum">
              <a:rPr lang="en-US"/>
              <a:pPr/>
              <a:t>34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CADFC-A368-41DE-B8DF-9EEF3126A511}"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point where the top-most root emerges from the trunk on some trees may not be at the soil surface. This can result from deep planting in the nursery, soil naturally washing over the roots in the nursery, cultivation between rows, soil pushing in toward the trunk during the digging process, from soil shifting up the trunk during transportation, soil pushing against the trunk when the top of the root ball is squeezed to tighten the ball, or for other reasons. A shovel handle provides a convenient tool for gauging proper height. </a:t>
            </a:r>
            <a:r>
              <a:rPr lang="en-US"/>
              <a:t> Shown is a shovel handle (see arrow) used to help position the root ball at the appropriate depth. Be sure to pack the bottom of the hole with your feet to prevent the tree from settling.</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7F7F9-64CE-4DAD-8DD2-DEF0C14D98FC}" type="slidenum">
              <a:rPr lang="en-US"/>
              <a:pPr/>
              <a:t>36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p:spPr>
        <p:txBody>
          <a:bodyPr/>
          <a:lstStyle/>
          <a:p>
            <a:r>
              <a:rPr lang="en-US"/>
              <a:t>Use a shovel or another convenient device for checking root ball depth. This hole is way too deep! Look carefully at the vertical ruler and you will see that the tree is about 6 inches too deep. Remove the root ball and add soil to the bottom of the hole and pack is by bouncing on it several times. </a:t>
            </a:r>
            <a:r>
              <a:rPr lang="en-US">
                <a:solidFill>
                  <a:schemeClr val="bg1"/>
                </a:solidFill>
              </a:rPr>
              <a:t>If the tree is too deep, tip it from side to side or raise the tree up while sliding soil under it until the root system is at the appropriate depth</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53F23-25C9-4DD7-81D4-AD082C2AF296}" type="slidenum">
              <a:rPr lang="en-US"/>
              <a:pPr/>
              <a:t>37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This diagram shows many common mistakes made when planting trees.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1C543-CF4F-483C-9D86-27BC8E0E2D94}" type="slidenum">
              <a:rPr lang="en-US"/>
              <a:pPr/>
              <a:t>38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0950B-5780-435A-AF46-70AED5A1C31F}" type="slidenum">
              <a:rPr lang="en-US"/>
              <a:pPr/>
              <a:t>39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Before you begin backfilling have someone view the tree from two directions perpendicular to each other to confirm the tree is straight. Fill in with some more backfill soil to secure the tree in the upright position. Once you add large amounts of backfill, it is difficult to reposition the tree.</a:t>
            </a:r>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27B22-A3A5-419B-B6F0-ECA66DDAD03B}" type="slidenum">
              <a:rPr lang="en-US"/>
              <a:pPr/>
              <a:t>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Each species has different soil requirements but may adapt to different conditions. Some species prefer a wet compacted soil while others prefer a dry soil. pH is also another soil characteristic to consider. If soil conditions are less desirable for a specific species, it may be best to select either another site or another species for that site.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E9731-6F26-4E1C-8E4A-21FA0C123D81}" type="slidenum">
              <a:rPr lang="en-US"/>
              <a:pPr/>
              <a:t>40</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70733-0EFF-40D8-8DB4-E3F04BC40194}" type="slidenum">
              <a:rPr lang="en-US"/>
              <a:pPr/>
              <a:t>41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r>
              <a:rPr lang="en-US"/>
              <a:t>Some contractors leave the burlap pinned in place. This seems to be alright as long as the top-most root is not too deep and there are no root defects to treat. Removing burlap from the top of the ball allows you to check for root defects including deep planting in the root ball and circling roots. If the burlap is made from synthetic material that will not decompose, remove all of it at planting.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23A75-9D42-428F-B0C8-F76C20C40F79}" type="slidenum">
              <a:rPr lang="en-US"/>
              <a:pPr/>
              <a:t>42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top tier of wire on this wire basket was removed when this tree was planted making it easier to remove synthetic burlap. </a:t>
            </a:r>
            <a:endParaRPr lang="en-US"/>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9D9D6-2094-4203-B300-8FF0A4CC3B55}" type="slidenum">
              <a:rPr lang="en-US"/>
              <a:pPr/>
              <a:t>43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These trees were struggling about ten years after planting. The close up on the bottom shows that roots are able to grow through artificial burlap but are unable to expand in diameter sufficiently to remain vigorous. The artificial burlap is still intact 10 years after planting.  Only natural burlap, either treated or not treated, should be used for wrapping root balls.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FD075-AADB-4A85-9082-E62B9F504C87}" type="slidenum">
              <a:rPr lang="en-US"/>
              <a:pPr/>
              <a:t>44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The dead maple that was excavated above was planted with a wire basket. This does not mean the basket killed the tree because many factors are associated with tree death in urban landscapes. Live oaks appear to grow around a wire basket just fine with little or no effect on the tree. If wire was a huge problem I would think we would know about it by now because there would be reports of problems from all corners of the industry – this has not happened. Some arborists have stated that the wire basket can present a risk to the operator of a stump grinder, or could damage the machine itself, should the tree need to be removed from the landscape and the stump ground before the wire degrades.</a:t>
            </a:r>
            <a:endParaRPr lang="en-US"/>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1321B-497E-4428-8CC8-FFA0589824F3}" type="slidenum">
              <a:rPr lang="en-US"/>
              <a:pPr/>
              <a:t>45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994C1-AD9C-4998-B334-0AB29DFD34EF}" type="slidenum">
              <a:rPr lang="en-US"/>
              <a:pPr/>
              <a:t>46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14400" y="4343400"/>
            <a:ext cx="5029200" cy="4114800"/>
          </a:xfrm>
        </p:spPr>
        <p:txBody>
          <a:bodyPr/>
          <a:lstStyle/>
          <a:p>
            <a:r>
              <a:rPr lang="en-US"/>
              <a:t>Slice a shovel into the soil around the edge of the hole and push it toward the root ball. Then use landscape soil to finish filling in around the root ball. Slice the shovel into the backfill soil </a:t>
            </a:r>
            <a:r>
              <a:rPr lang="en-US">
                <a:solidFill>
                  <a:srgbClr val="000066"/>
                </a:solidFill>
                <a:latin typeface="Verdana" pitchFamily="34" charset="0"/>
              </a:rPr>
              <a:t>20 to 30 times all around the tree as you add backfill soil. Attempt to break up the large clayey soil clumps as much as possible. Do not pulverize the soil because small soil clumps help add air space to the soil. When the planting hole is filled with soil the root ball should remain 1 (small trees) to 3 (larger trees) inches above the backfill soil.</a:t>
            </a:r>
            <a:endParaRPr lang="en-US"/>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060E6-5F91-4DCE-A748-D72EB0096D53}" type="slidenum">
              <a:rPr lang="en-US"/>
              <a:pPr/>
              <a:t>47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14400" y="4343400"/>
            <a:ext cx="5029200" cy="4114800"/>
          </a:xfrm>
        </p:spPr>
        <p:txBody>
          <a:bodyPr/>
          <a:lstStyle/>
          <a:p>
            <a:r>
              <a:rPr lang="en-US"/>
              <a:t>The root ball is now surrounded by about 18 inches of loose soil on all sides. No soil was placed over the root ball – you can clearly see the media of the container root ball near the trunk. Roots will grow freely into this loosened soil and help trees establish quickly. Moderately pack the backfill soil so root ball does not move. Do not over pack, especially when soil is wet.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91ED5-1219-466C-BA54-7A7BFE117F68}" type="slidenum">
              <a:rPr lang="en-US"/>
              <a:pPr/>
              <a:t>48</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4114800"/>
          </a:xfrm>
        </p:spPr>
        <p:txBody>
          <a:bodyPr/>
          <a:lstStyle/>
          <a:p>
            <a:r>
              <a:rPr lang="en-US"/>
              <a:t>Add water to the root ball and soil after adding the backfill soil. Here you see a one-inch pvc pipe being inserted into the backfill soil. This is an effective means of eliminating air pockets around the root ball. </a:t>
            </a:r>
            <a:r>
              <a:rPr lang="en-US">
                <a:solidFill>
                  <a:srgbClr val="000066"/>
                </a:solidFill>
                <a:latin typeface="Verdana" pitchFamily="34" charset="0"/>
              </a:rPr>
              <a:t>Add 10 to 20 gallons of water to the root ball and backfill on a small tree pictured here, more for larger trees. Fill in any holes or depressions with additional backfill soil. Do not firmly pack backfill soil in an attempt to eliminate air pockets because this could cause too much soil compaction. The water infiltrating the backfill soil will eliminate the large air pockets. The presence of small air pockets could even be of benefit because they could allow more air to reach the roots.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12DF0-E8F2-46FA-ADE1-A951CCA1A5D9}" type="slidenum">
              <a:rPr lang="en-US"/>
              <a:pPr/>
              <a:t>49</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r>
              <a:rPr lang="en-US"/>
              <a:t>Mulch will cover the sides of the ball but will not be placed on top</a:t>
            </a:r>
            <a:r>
              <a:rPr lang="en-US">
                <a:solidFill>
                  <a:srgbClr val="000066"/>
                </a:solidFill>
                <a:latin typeface="Verdana" pitchFamily="34" charset="0"/>
              </a:rPr>
              <a:t>. A thick layer of mulch placed on top of the ball could cut off oxygen and water to roots. Leave this open to the air. Recent research showed that mulch OVER the root ball provides NO BENEFIT to the tree, and it could hurt by reducing air exchange and reducing water infiltration into the root ball. Mulch over the root ball can also encourage growth of stem girdling roots next to the trunk. The root ball should not settle very much if the bottom of the hole is packed with your feet.</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1257C-F192-487F-A0AE-87D7D513D840}"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lnSpc>
                <a:spcPct val="90000"/>
              </a:lnSpc>
            </a:pPr>
            <a:r>
              <a:rPr lang="en-US"/>
              <a:t>Several environmental factors need to be considered when considereing selecting a tree species.</a:t>
            </a:r>
          </a:p>
          <a:p>
            <a:pPr>
              <a:lnSpc>
                <a:spcPct val="90000"/>
              </a:lnSpc>
            </a:pPr>
            <a:endParaRPr lang="en-US"/>
          </a:p>
          <a:p>
            <a:pPr>
              <a:lnSpc>
                <a:spcPct val="90000"/>
              </a:lnSpc>
            </a:pPr>
            <a:r>
              <a:rPr lang="en-US"/>
              <a:t>They include:</a:t>
            </a:r>
          </a:p>
          <a:p>
            <a:pPr>
              <a:lnSpc>
                <a:spcPct val="90000"/>
              </a:lnSpc>
            </a:pPr>
            <a:r>
              <a:rPr lang="en-US" b="1"/>
              <a:t>Hardiness zone:</a:t>
            </a:r>
            <a:r>
              <a:rPr lang="en-US"/>
              <a:t> Tree species have different  tolerances to both heat and cold. Knowing the hardiness for a species will help determine if it can survive at the planted site. You must know what hardiness zone you are planting in.</a:t>
            </a:r>
          </a:p>
          <a:p>
            <a:pPr>
              <a:lnSpc>
                <a:spcPct val="90000"/>
              </a:lnSpc>
            </a:pPr>
            <a:r>
              <a:rPr lang="en-US" b="1"/>
              <a:t>Wind and Storm Damage:</a:t>
            </a:r>
            <a:r>
              <a:rPr lang="en-US"/>
              <a:t> For sites where wind and storm damage are a concern, a species with strong branching structure and wood strength should be chosen. Trees with a fast growth rate should be avoided. The tree species should also have a strong root system.</a:t>
            </a:r>
          </a:p>
          <a:p>
            <a:pPr>
              <a:lnSpc>
                <a:spcPct val="90000"/>
              </a:lnSpc>
            </a:pPr>
            <a:r>
              <a:rPr lang="en-US" b="1"/>
              <a:t>Light requirements:</a:t>
            </a:r>
            <a:r>
              <a:rPr lang="en-US"/>
              <a:t> You need to consider the light requirements of the site to match the correct species. Sun loving trees need at least 6 hours of direct sun. Partial shade/sun trees need 3-6 hours of direct sunlight. Shade loving trees need less than 3 hours of direct sun or filtered sun.</a:t>
            </a:r>
          </a:p>
          <a:p>
            <a:pPr>
              <a:lnSpc>
                <a:spcPct val="90000"/>
              </a:lnSpc>
            </a:pPr>
            <a:r>
              <a:rPr lang="en-US" b="1"/>
              <a:t>Pollution tolerance:</a:t>
            </a:r>
            <a:r>
              <a:rPr lang="en-US"/>
              <a:t> If the site is located where possible air quality problems are likely to occur a pollution tolerant species needs to be considered.</a:t>
            </a:r>
          </a:p>
          <a:p>
            <a:pPr>
              <a:lnSpc>
                <a:spcPct val="90000"/>
              </a:lnSpc>
            </a:pPr>
            <a:r>
              <a:rPr lang="en-US" b="1"/>
              <a:t>Insect and disease resistance:</a:t>
            </a:r>
            <a:r>
              <a:rPr lang="en-US"/>
              <a:t> Insects and diseases should be considered in selecting a tree. The species selected should be resistant to those insects and diseases common to the area.</a:t>
            </a:r>
          </a:p>
          <a:p>
            <a:pPr>
              <a:lnSpc>
                <a:spcPct val="90000"/>
              </a:lnSpc>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8CB96-A844-41BB-859D-A39EA2F0DE42}" type="slidenum">
              <a:rPr lang="en-US"/>
              <a:pPr/>
              <a:t>50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421F6-C5C7-4BF2-B1C0-F71DEA7AC76B}" type="slidenum">
              <a:rPr lang="en-US"/>
              <a:pPr/>
              <a:t>51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4114800"/>
          </a:xfrm>
        </p:spPr>
        <p:txBody>
          <a:bodyPr/>
          <a:lstStyle/>
          <a:p>
            <a:r>
              <a:rPr lang="en-US" dirty="0">
                <a:solidFill>
                  <a:srgbClr val="000066"/>
                </a:solidFill>
                <a:latin typeface="Verdana" pitchFamily="34" charset="0"/>
              </a:rPr>
              <a:t>Apply a 3-inch thick (after settling) layer of mulch to at least an eight-foot diameter circle around the plant, or maintain the area weed free with herbicides, to help discourage weeds and turf. This area should be maintained during the </a:t>
            </a:r>
            <a:r>
              <a:rPr lang="en-US" dirty="0">
                <a:solidFill>
                  <a:srgbClr val="000066"/>
                </a:solidFill>
                <a:latin typeface="Verdana" pitchFamily="34" charset="0"/>
                <a:hlinkClick r:id="rId3"/>
              </a:rPr>
              <a:t>establishment period</a:t>
            </a:r>
            <a:r>
              <a:rPr lang="en-US" dirty="0">
                <a:solidFill>
                  <a:srgbClr val="000066"/>
                </a:solidFill>
                <a:latin typeface="Verdana" pitchFamily="34" charset="0"/>
              </a:rPr>
              <a:t> at least two feet in diameter (preferably three feet) for each inch of tree trunk diameter (to encourage rapid establishment. Minimum diameter should be eight feet for trees with a trunk diameter less than 3 inches. Apply a thinner layer of mulch over the root ball, for aesthetic reasons if you wish, but keep it at least 10 inches from the trunk (20-inch diameter mulch-free area) so the trunk bark can dry. This also allows rainwater, irrigation, and air to easily enter the root ball since it does not have to drain through the mulch. Mulch resting on the trunk and applying too thick a layer can kill the plant by holding water meant for the roots, oxygen starvation, death of bark, stem and root diseases, prevention of hardening off for winter, vole and other rodent damage to trunk, keeping the root ball too wet, encouraging stem girdling roots, and repelling water if the mulch dries out.</a:t>
            </a:r>
            <a:r>
              <a:rPr lang="en-US" dirty="0"/>
              <a:t> </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0B4DC-580A-4EDD-B594-545C2EC609F9}" type="slidenum">
              <a:rPr lang="en-US"/>
              <a:pPr/>
              <a:t>52</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Turf roots are very competitive with tree roots. This competition can dramatically slow the rate of tree root growth and establishment into the landscape soil, and this can cause the tree to become unhealthy. Once the tree is established, the mulch area can shrink.</a:t>
            </a:r>
            <a:endParaRPr lang="en-US"/>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73447-3719-481B-80C8-2E87C120C8A4}" type="slidenum">
              <a:rPr lang="en-US"/>
              <a:pPr/>
              <a:t>53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If turf grass grows up to the trunk, trees often perform poorly (</a:t>
            </a:r>
            <a:r>
              <a:rPr lang="en-US">
                <a:solidFill>
                  <a:srgbClr val="000066"/>
                </a:solidFill>
                <a:latin typeface="Verdana" pitchFamily="34" charset="0"/>
                <a:hlinkClick r:id="rId3"/>
              </a:rPr>
              <a:t>Watson and Green, 1989</a:t>
            </a:r>
            <a:r>
              <a:rPr lang="en-US">
                <a:solidFill>
                  <a:srgbClr val="000066"/>
                </a:solidFill>
                <a:latin typeface="Verdana" pitchFamily="34" charset="0"/>
              </a:rPr>
              <a:t>; Gilman et al 2004). Turf and weeds rob trees of moisture and nutrients, and some produce chemicals that inhibit tree growth.</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4B726-EE32-42CA-81A1-73DFC39EFD1C}" type="slidenum">
              <a:rPr lang="en-US"/>
              <a:pPr/>
              <a:t>54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Some rodents, such as voles, can also cause damage to the trunk easily if mulch is piled there. Trees could decline from this problem.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BAC248-B600-4C58-A82A-EB306CDFF2C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08675-0226-4823-8E13-BFB90F915C7D}" type="slidenum">
              <a:rPr lang="en-US"/>
              <a:pPr/>
              <a:t>56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3400"/>
            <a:ext cx="5029200" cy="4114800"/>
          </a:xfrm>
        </p:spPr>
        <p:txBody>
          <a:bodyPr/>
          <a:lstStyle/>
          <a:p>
            <a:r>
              <a:rPr lang="en-US">
                <a:solidFill>
                  <a:srgbClr val="000066"/>
                </a:solidFill>
                <a:latin typeface="Verdana" pitchFamily="34" charset="0"/>
              </a:rPr>
              <a:t>If you believe a berm is needed to hold water from a high volume delivery system such as a large hose or water trunk, use mulch, not soil to construct a berm. Soil can wash over the root ball with time burying the roots too deep.  The berm will ensure that water penetrates to where it is needed most, i.e. in the root ball. If soil is sandy or very well drained, a berm may not be needed. </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1B6B9-FC42-4BE7-8121-CF0E1B7F4364}" type="slidenum">
              <a:rPr lang="en-US"/>
              <a:pPr/>
              <a:t>57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29200" cy="4114800"/>
          </a:xfrm>
        </p:spPr>
        <p:txBody>
          <a:bodyPr/>
          <a:lstStyle/>
          <a:p>
            <a:r>
              <a:rPr lang="en-US"/>
              <a:t>Ten simple steps to planting a tree.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9C174-0B40-49E1-AD1F-AB76966D8997}" type="slidenum">
              <a:rPr lang="en-US"/>
              <a:pPr/>
              <a:t>58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14400" y="4343400"/>
            <a:ext cx="5029200" cy="4114800"/>
          </a:xfrm>
        </p:spPr>
        <p:txBody>
          <a:bodyPr/>
          <a:lstStyle/>
          <a:p>
            <a:r>
              <a:rPr lang="en-US" b="1" dirty="0">
                <a:solidFill>
                  <a:srgbClr val="000066"/>
                </a:solidFill>
                <a:latin typeface="Verdana" pitchFamily="34" charset="0"/>
              </a:rPr>
              <a:t>Figure 1:</a:t>
            </a:r>
            <a:r>
              <a:rPr lang="en-US" dirty="0">
                <a:solidFill>
                  <a:srgbClr val="000066"/>
                </a:solidFill>
                <a:latin typeface="Verdana" pitchFamily="34" charset="0"/>
              </a:rPr>
              <a:t> Three short stakes (2 shown) attached to the trunk with straps, similar material. Stakes driven in as shown above may be better secured in the soil than those shown in Figure 2.</a:t>
            </a:r>
            <a:endParaRPr lang="en-US" dirty="0"/>
          </a:p>
          <a:p>
            <a:r>
              <a:rPr lang="en-US" b="1" dirty="0">
                <a:solidFill>
                  <a:srgbClr val="000066"/>
                </a:solidFill>
                <a:latin typeface="Verdana" pitchFamily="34" charset="0"/>
              </a:rPr>
              <a:t>Figure 2:</a:t>
            </a:r>
            <a:r>
              <a:rPr lang="en-US" dirty="0">
                <a:solidFill>
                  <a:srgbClr val="000066"/>
                </a:solidFill>
                <a:latin typeface="Verdana" pitchFamily="34" charset="0"/>
              </a:rPr>
              <a:t> Three short stakes (2 shown) driven into soil in a traditional manner attached to the trunk with stretchable material.</a:t>
            </a:r>
            <a:endParaRPr lang="en-US" dirty="0"/>
          </a:p>
          <a:p>
            <a:r>
              <a:rPr lang="en-US" b="1" dirty="0">
                <a:solidFill>
                  <a:srgbClr val="000066"/>
                </a:solidFill>
                <a:latin typeface="Verdana" pitchFamily="34" charset="0"/>
              </a:rPr>
              <a:t>Figure 3:</a:t>
            </a:r>
            <a:r>
              <a:rPr lang="en-US" dirty="0">
                <a:solidFill>
                  <a:srgbClr val="000066"/>
                </a:solidFill>
                <a:latin typeface="Verdana" pitchFamily="34" charset="0"/>
              </a:rPr>
              <a:t> Two or three (2 shown) 2 x 2 (or </a:t>
            </a:r>
            <a:r>
              <a:rPr lang="en-US" dirty="0" err="1">
                <a:solidFill>
                  <a:srgbClr val="000066"/>
                </a:solidFill>
                <a:latin typeface="Verdana" pitchFamily="34" charset="0"/>
              </a:rPr>
              <a:t>lodgepole</a:t>
            </a:r>
            <a:r>
              <a:rPr lang="en-US" dirty="0">
                <a:solidFill>
                  <a:srgbClr val="000066"/>
                </a:solidFill>
                <a:latin typeface="Verdana" pitchFamily="34" charset="0"/>
              </a:rPr>
              <a:t> pine) wood stakes driven through the backfill soil.</a:t>
            </a:r>
          </a:p>
          <a:p>
            <a:r>
              <a:rPr lang="en-US" dirty="0">
                <a:solidFill>
                  <a:srgbClr val="000066"/>
                </a:solidFill>
                <a:latin typeface="Verdana" pitchFamily="34" charset="0"/>
              </a:rPr>
              <a:t>Recent research shows that stakes driven straight into the ground, not at an angle as shown in Figures 1 and 2 above, are most secure in the soil.</a:t>
            </a:r>
            <a:endParaRPr lang="en-US" dirty="0"/>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77B0E-E087-4FFD-A772-3CD13CBBF0C3}" type="slidenum">
              <a:rPr lang="en-US"/>
              <a:pPr/>
              <a:t>59</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14400" y="4343400"/>
            <a:ext cx="5029200" cy="4114800"/>
          </a:xfrm>
        </p:spPr>
        <p:txBody>
          <a:bodyPr/>
          <a:lstStyle/>
          <a:p>
            <a:r>
              <a:rPr lang="en-US" b="1" dirty="0">
                <a:solidFill>
                  <a:srgbClr val="000066"/>
                </a:solidFill>
                <a:latin typeface="Verdana" pitchFamily="34" charset="0"/>
              </a:rPr>
              <a:t>Figure 4:</a:t>
            </a:r>
            <a:r>
              <a:rPr lang="en-US" dirty="0">
                <a:solidFill>
                  <a:srgbClr val="000066"/>
                </a:solidFill>
                <a:latin typeface="Verdana" pitchFamily="34" charset="0"/>
              </a:rPr>
              <a:t> Photo of the system shown in Figure 5.</a:t>
            </a:r>
            <a:endParaRPr lang="en-US" dirty="0"/>
          </a:p>
          <a:p>
            <a:r>
              <a:rPr lang="en-US" b="1" dirty="0">
                <a:solidFill>
                  <a:srgbClr val="000066"/>
                </a:solidFill>
                <a:latin typeface="Verdana" pitchFamily="34" charset="0"/>
              </a:rPr>
              <a:t>Figure 5:</a:t>
            </a:r>
            <a:r>
              <a:rPr lang="en-US" dirty="0">
                <a:solidFill>
                  <a:srgbClr val="000066"/>
                </a:solidFill>
                <a:latin typeface="Verdana" pitchFamily="34" charset="0"/>
              </a:rPr>
              <a:t> One horizontal 2 in. x 2 in. screwed to two vertical 4 feet long 2 x 2s against the side of the root ball. This works for trees at least 3 inch caliper.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D8AB3-8DA8-4730-A303-3BDC747D92B5}" type="slidenum">
              <a:rPr lang="en-US"/>
              <a:pPr/>
              <a:t>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Some species require more maintenance, including pruning, watering, fertilizing and mulching than others. The maintenance requirements for a tree should match the resources, including time and money, available to care for the tree. Low maintenance trees may tend to live longer and healthier.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A6348-8C16-410B-9FDB-47697A309604}" type="slidenum">
              <a:rPr lang="en-US"/>
              <a:pPr/>
              <a:t>60</a:t>
            </a:fld>
            <a:endParaRPr lang="en-US" dirty="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dirty="0">
                <a:solidFill>
                  <a:srgbClr val="FFFFFF"/>
                </a:solidFill>
              </a:rPr>
              <a:t>Prune to remove or reduce </a:t>
            </a:r>
            <a:r>
              <a:rPr lang="en-US" dirty="0" err="1">
                <a:solidFill>
                  <a:srgbClr val="FFFFFF"/>
                </a:solidFill>
              </a:rPr>
              <a:t>codominant</a:t>
            </a:r>
            <a:r>
              <a:rPr lang="en-US">
                <a:solidFill>
                  <a:srgbClr val="FFFFFF"/>
                </a:solidFill>
              </a:rPr>
              <a:t> stems if no pruning is planned in the next couple years.  Wait until later if there is pruning is planned in the next two years.</a:t>
            </a:r>
          </a:p>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AAAB8-1732-4363-8344-0DF5071C421E}" type="slidenum">
              <a:rPr lang="en-US"/>
              <a:pPr/>
              <a:t>61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Adding slow release fertilizer of any type at planting has never been associated with improved or reduced survival.  Response to fertilizer applications at planting is most likely to occur in poor soils. Application of slow release fertilizer is not likely to hurt the plant provided it is applied according to the directions on the product. On the other hand, adding soluble fertilizer to a newly installed plant could burn roots if too much is applied. Burned roots will injure the plant and could kill it. Since survival will not be improved, growth increases are unlikely (except in very poor soils), and the potential for fertilizer burn is real, it might be best to make the first fertilizer application at least a few months after planting. Any nitrogen source can be applied to established trees with about the same effect on the tree.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057D-5DBD-4E8F-B405-E30E0F44E79D}" type="slidenum">
              <a:rPr lang="en-US"/>
              <a:pPr/>
              <a:t>62</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In </a:t>
            </a:r>
            <a:r>
              <a:rPr lang="en-US" b="1" dirty="0"/>
              <a:t>moist climates</a:t>
            </a:r>
            <a:r>
              <a:rPr lang="en-US" dirty="0"/>
              <a:t>, by the end of the establishment period a tree has regenerated enough roots to keep it alive without supplemental irrigation in a landscape where roots can expand uninhibited by urban structures. In the drier parts of central and western US, the turf and landscape irrigation system may have to supplement rainfall to provide enough water for survival after establishment. Trees in </a:t>
            </a:r>
            <a:r>
              <a:rPr lang="en-US" dirty="0" err="1"/>
              <a:t>unirrigated</a:t>
            </a:r>
            <a:r>
              <a:rPr lang="en-US" dirty="0"/>
              <a:t> landscapes in dry climates may need supplemental irrigation beyond the end of the establishment period. This is especially important if the trees are not adapted to the dry climates.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85216-74B6-4733-B09C-6E5D8F6D2CBA}" type="slidenum">
              <a:rPr lang="en-US"/>
              <a:pPr/>
              <a:t>63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a:t>Climate in another factor influencing establishment – in warm, wet climates the period will be much shorter than in dry, cold climates.  The longer the growing season, the less time needed for establishment.</a:t>
            </a:r>
          </a:p>
          <a:p>
            <a:endParaRPr lang="en-US" dirty="0"/>
          </a:p>
          <a:p>
            <a:r>
              <a:rPr lang="en-US" dirty="0"/>
              <a:t>*can enhance growth on seedlings under certain circumstances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4CFB6-66CC-4709-B8F7-C7513D910F9D}" type="slidenum">
              <a:rPr lang="en-US"/>
              <a:pPr/>
              <a:t>64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Trees provided with regular irrigation through the first growing season after transplanting require approximately 3 months (hardiness zones 9-11), 6 months (hardiness zones 7-8), or one year or more (hardiness zones 2-6) per inch of trunk diameter to fully establish roots in the landscape soil. Trees in </a:t>
            </a:r>
            <a:r>
              <a:rPr lang="en-US" b="1"/>
              <a:t>desert climates</a:t>
            </a:r>
            <a:r>
              <a:rPr lang="en-US"/>
              <a:t> may take longer to establish. Trees that are underirrigated during this establishment period are likely to require additional time to establish because roots grow more slowly. Most trees are underirrigated during the establishment period. Because roots are not fully established, be prepared to irrigate through the entire establishment period, especially in drought. Since most root growth occurs in summer, be sure soil moisture is appropriate during this crucial season.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BAF1C-64F6-4718-911B-210BE9659424}" type="slidenum">
              <a:rPr lang="en-US"/>
              <a:pPr/>
              <a:t>65</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Irrigating daily makes for healthier trees, but 2-3 times per week keep plants alive.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1FA8B-3697-4750-9B86-3326D9C61CA2}" type="slidenum">
              <a:rPr lang="en-US"/>
              <a:pPr/>
              <a:t>66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pPr>
              <a:buFontTx/>
              <a:buChar char="-"/>
            </a:pPr>
            <a:r>
              <a:rPr lang="en-US"/>
              <a:t>Do not irrigate daily when planting in winter, cool climates, or during the rainy season. Irrigation frequency can be reduced to 2-3 times each week instead. Never apply irrigation if the soil is saturated. </a:t>
            </a:r>
          </a:p>
          <a:p>
            <a:pPr>
              <a:buFontTx/>
              <a:buChar char="-"/>
            </a:pPr>
            <a:r>
              <a:rPr lang="en-US"/>
              <a:t>Establishment takes 3 months (hardiness zones 10-11) to 4 (hardiness zones 8-9) to 8 (hardiness zones 6-8) to 12 (hardiness zones 2-5) per inch trunk caliper. </a:t>
            </a:r>
          </a:p>
          <a:p>
            <a:pPr>
              <a:buFontTx/>
              <a:buChar char="-"/>
            </a:pPr>
            <a:r>
              <a:rPr lang="en-US"/>
              <a:t>At each irrigation, apply 1-2 gallons (cool climates) or 2-3 gallons (warmest climates) per inch trunk caliper to the root ball. Apply it in a manner so all water soaks into the root ball. Do not water if root ball is wet/saturated on the irrigation day.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7B729-76DD-4914-BFFE-E272B4BC3C08}" type="slidenum">
              <a:rPr lang="en-US"/>
              <a:pPr/>
              <a:t>67</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Maximum recommended tree size at planting depends on climate and how long trees can be irrigated after planting. For example, if irrigation can be provided for six months after planting in USDA hardiness zone 9, maximum trunk diameter at planting is two inches. Basically, this graph shows that areas with a longer growing season require less irrigation time for tree establishment.  Also, the greater the size of the tree diameter at planting, the longer a period of time is needed for irrigation.</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65DB9-B224-4AAF-8171-A7ACD7171441}" type="slidenum">
              <a:rPr lang="en-US"/>
              <a:pPr/>
              <a:t>68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Point out that the slide they have been seeing on each outline slide is planted too deeply (right photo). The tree on the left is positioned correctly.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6482A-8C4D-469D-9381-54641B8DC6B8}" type="slidenum">
              <a:rPr lang="en-US"/>
              <a:pPr/>
              <a:t>69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r>
              <a:rPr lang="en-US"/>
              <a:t>This sums up the entire presentation. Proper hole depth and width, proper planting depth, a gently sloping 3 to 4 inch soil berm covered with mulch, mulch applied around ball but not applied on the root ball, and provisions for irrigation.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BAC248-B600-4C58-A82A-EB306CDFF2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7783F-8A06-439B-8BC4-758138207C70}" type="slidenum">
              <a:rPr lang="en-US"/>
              <a:pPr/>
              <a:t>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80000"/>
              </a:lnSpc>
            </a:pPr>
            <a:r>
              <a:rPr lang="en-US" sz="800" dirty="0"/>
              <a:t>Once you have selected the tree species to plant, the next step is to determine which type of tree stock that you want to use. There are four main types on the markets today. They are: </a:t>
            </a:r>
          </a:p>
          <a:p>
            <a:pPr>
              <a:lnSpc>
                <a:spcPct val="80000"/>
              </a:lnSpc>
            </a:pPr>
            <a:r>
              <a:rPr lang="en-US" sz="800" b="1" dirty="0"/>
              <a:t>bare root</a:t>
            </a:r>
            <a:r>
              <a:rPr lang="en-US" sz="800" dirty="0"/>
              <a:t>, where the tree is grown in the field, dug, and  the soil washed from the roots. Bare root trees are usually small, less than 2 inches in diameter.</a:t>
            </a:r>
          </a:p>
          <a:p>
            <a:pPr>
              <a:lnSpc>
                <a:spcPct val="80000"/>
              </a:lnSpc>
            </a:pPr>
            <a:r>
              <a:rPr lang="en-US" sz="800" b="1" dirty="0"/>
              <a:t>balled and burlap</a:t>
            </a:r>
            <a:r>
              <a:rPr lang="en-US" sz="800" dirty="0"/>
              <a:t> other wised known as B&amp;B,  where a tree is grown in the field and dug out with soil remaining around the portion of the roots. This root ball is then wrapped in a natural fabric such as burlap and placed in a wire basket or wrapped in string. </a:t>
            </a:r>
          </a:p>
          <a:p>
            <a:pPr>
              <a:lnSpc>
                <a:spcPct val="80000"/>
              </a:lnSpc>
            </a:pPr>
            <a:r>
              <a:rPr lang="en-US" sz="800" b="1" dirty="0"/>
              <a:t>fabric bag trees </a:t>
            </a:r>
            <a:r>
              <a:rPr lang="en-US" sz="800" dirty="0"/>
              <a:t>where the tree is grown in the nursery under ground in a  non-biodegradable fabric bag that is supposed to promote fibrous root growth.</a:t>
            </a:r>
          </a:p>
          <a:p>
            <a:pPr>
              <a:lnSpc>
                <a:spcPct val="80000"/>
              </a:lnSpc>
            </a:pPr>
            <a:r>
              <a:rPr lang="en-US" sz="800" dirty="0"/>
              <a:t> </a:t>
            </a:r>
            <a:r>
              <a:rPr lang="en-US" sz="800" b="1" dirty="0"/>
              <a:t>and container </a:t>
            </a:r>
            <a:r>
              <a:rPr lang="en-US" sz="800" dirty="0"/>
              <a:t>where the tree is grown above ground in a container filled with lightweight, artificial soil or planting mix.</a:t>
            </a:r>
          </a:p>
          <a:p>
            <a:pPr>
              <a:lnSpc>
                <a:spcPct val="80000"/>
              </a:lnSpc>
            </a:pPr>
            <a:r>
              <a:rPr lang="en-US" sz="800" dirty="0"/>
              <a:t>. There are advantages and disadvantages to each type. Some of the most common ones are:</a:t>
            </a:r>
          </a:p>
          <a:p>
            <a:pPr>
              <a:lnSpc>
                <a:spcPct val="80000"/>
              </a:lnSpc>
            </a:pPr>
            <a:endParaRPr lang="en-US" sz="800" dirty="0"/>
          </a:p>
          <a:p>
            <a:pPr>
              <a:lnSpc>
                <a:spcPct val="80000"/>
              </a:lnSpc>
            </a:pPr>
            <a:r>
              <a:rPr lang="en-US" sz="800" dirty="0"/>
              <a:t>For bare root stock the advantages are: smaller and lighter, less expensive, easy to transport, and good root structure. The disadvantages are:  extremely sensitive to temperature changes, roots must be kept moist at all times, can only be planted in spring and fall and the product is small requiring a long grow in time to reach maturity.</a:t>
            </a:r>
          </a:p>
          <a:p>
            <a:pPr>
              <a:lnSpc>
                <a:spcPct val="80000"/>
              </a:lnSpc>
            </a:pPr>
            <a:endParaRPr lang="en-US" sz="800" dirty="0"/>
          </a:p>
          <a:p>
            <a:pPr>
              <a:lnSpc>
                <a:spcPct val="80000"/>
              </a:lnSpc>
            </a:pPr>
            <a:r>
              <a:rPr lang="en-US" sz="800" dirty="0"/>
              <a:t>Balled and burlap trees advantages are that they are larger and have a better chance of surviving extreme weather conditions than bare-root trees. The disadvantages are extreme root loss when dug at the nursery, fabric and baskets may be difficult to remove, large species difficult to handle due to weight of root ball, can only be planted in the spring and fall,  and could have soil interface problems.</a:t>
            </a:r>
          </a:p>
          <a:p>
            <a:pPr>
              <a:lnSpc>
                <a:spcPct val="80000"/>
              </a:lnSpc>
            </a:pPr>
            <a:endParaRPr lang="en-US" sz="800" dirty="0"/>
          </a:p>
          <a:p>
            <a:pPr>
              <a:lnSpc>
                <a:spcPct val="80000"/>
              </a:lnSpc>
            </a:pPr>
            <a:r>
              <a:rPr lang="en-US" sz="800" dirty="0"/>
              <a:t>Fabric bag trees advantages include reduced loss of roots at the nursery resulting in a more fibrous root system, smaller root ball making them easier to handle and few circling roots. The disadvantages include that they may require staking if they were crowded in the nursery and the fabric bag can be difficult to remove.</a:t>
            </a:r>
          </a:p>
          <a:p>
            <a:pPr>
              <a:lnSpc>
                <a:spcPct val="80000"/>
              </a:lnSpc>
            </a:pPr>
            <a:endParaRPr lang="en-US" sz="800" dirty="0"/>
          </a:p>
          <a:p>
            <a:pPr>
              <a:lnSpc>
                <a:spcPct val="80000"/>
              </a:lnSpc>
            </a:pPr>
            <a:r>
              <a:rPr lang="en-US" sz="800" dirty="0"/>
              <a:t>Container trees advantages are that they can be planted any time of the year, they are easier to handle than B&amp;B trees, no root loss due to digging and they are larger trees than bare root. The disadvantages are they can have circling or girdling roots and they need to be watered frequently due to small container size and soil medium used tends to dry them 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3B7E9-E7C8-417F-B2C2-48B69F7B0C7C}" type="slidenum">
              <a:rPr lang="en-US"/>
              <a:pPr/>
              <a:t>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Now that you have analyzed the site and selected the proper tree species and root stock for the site, the next step is to purchase a quality tree at the nursery. When shopping for a tree qualities that you want to look for are:</a:t>
            </a:r>
          </a:p>
          <a:p>
            <a:r>
              <a:rPr lang="en-US"/>
              <a:t>A healthy, well balanced crown filled with dark green leaves with no signs of insects or disease. A straight trunk with no wounds, splits or cracks evenly centered and firmly attached to the root ball. Evenly distributed branches with a wide angle of branch attachment. Healthy white roots with good lateral distribution and  no circling, matted or girdling roots.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876800"/>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876800"/>
          </a:xfrm>
        </p:spPr>
        <p:txBody>
          <a:bodyPr/>
          <a:lstStyle/>
          <a:p>
            <a:endParaRPr lang="en-US"/>
          </a:p>
        </p:txBody>
      </p:sp>
      <p:sp>
        <p:nvSpPr>
          <p:cNvPr id="4" name="Text Placeholder 3"/>
          <p:cNvSpPr>
            <a:spLocks noGrp="1"/>
          </p:cNvSpPr>
          <p:nvPr>
            <p:ph type="body" sz="half" idx="2"/>
          </p:nvPr>
        </p:nvSpPr>
        <p:spPr>
          <a:xfrm>
            <a:off x="4648200" y="1600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6957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124700" y="6248400"/>
            <a:ext cx="1905000" cy="457200"/>
          </a:xfrm>
          <a:prstGeom prst="rect">
            <a:avLst/>
          </a:prstGeom>
        </p:spPr>
        <p:txBody>
          <a:bodyPr/>
          <a:lstStyle>
            <a:lvl1pPr>
              <a:defRPr/>
            </a:lvl1pPr>
          </a:lstStyle>
          <a:p>
            <a:fld id="{64FB6902-26E1-4A84-8CDA-9C078907536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6957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124700" y="6248400"/>
            <a:ext cx="1905000" cy="457200"/>
          </a:xfrm>
          <a:prstGeom prst="rect">
            <a:avLst/>
          </a:prstGeom>
        </p:spPr>
        <p:txBody>
          <a:bodyPr/>
          <a:lstStyle>
            <a:lvl1pPr>
              <a:defRPr/>
            </a:lvl1pPr>
          </a:lstStyle>
          <a:p>
            <a:fld id="{43E5A121-0E94-498A-87FD-EE76DBAC3A3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hyperlink" Target="http://treesandhurricanes.ifas.ufl.edu/" TargetMode="External"/><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8" Type="http://schemas.openxmlformats.org/officeDocument/2006/relationships/hyperlink" Target="http://www.cnr.vt.edu/dendro/treeselector/search.htm" TargetMode="External"/><Relationship Id="rId3" Type="http://schemas.openxmlformats.org/officeDocument/2006/relationships/hyperlink" Target="http://www.onlineplantguide.com/" TargetMode="External"/><Relationship Id="rId7" Type="http://schemas.openxmlformats.org/officeDocument/2006/relationships/hyperlink" Target="https://fp.auburn.edu/sfws/samuelson/dendrolo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rbanext.illinois.edu/treeselector/search.cfm" TargetMode="External"/><Relationship Id="rId5" Type="http://schemas.openxmlformats.org/officeDocument/2006/relationships/hyperlink" Target="http://utgardens.tennessee.edu/ohld220/index.html" TargetMode="External"/><Relationship Id="rId4" Type="http://schemas.openxmlformats.org/officeDocument/2006/relationships/hyperlink" Target="http://www.southeasternflora.com/" TargetMode="External"/><Relationship Id="rId9" Type="http://schemas.openxmlformats.org/officeDocument/2006/relationships/hyperlink" Target="http://www.aces.edu/forestry/dendrology/leaves.php"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Selection and Installation of Trees in the Landscape</a:t>
            </a:r>
            <a:endParaRPr lang="en-US" dirty="0"/>
          </a:p>
        </p:txBody>
      </p:sp>
      <p:sp>
        <p:nvSpPr>
          <p:cNvPr id="5" name="Subtitle 4"/>
          <p:cNvSpPr>
            <a:spLocks noGrp="1"/>
          </p:cNvSpPr>
          <p:nvPr>
            <p:ph type="subTitle" idx="1"/>
          </p:nvPr>
        </p:nvSpPr>
        <p:spPr>
          <a:xfrm>
            <a:off x="1447800" y="1828800"/>
            <a:ext cx="6400800" cy="838200"/>
          </a:xfrm>
        </p:spPr>
        <p:txBody>
          <a:bodyPr/>
          <a:lstStyle/>
          <a:p>
            <a:r>
              <a:rPr lang="en-US" sz="2800" dirty="0" smtClean="0"/>
              <a:t>Tony A. Glover, Regional Extension Agent</a:t>
            </a:r>
          </a:p>
          <a:p>
            <a:endParaRPr lang="en-US" sz="2800" dirty="0" smtClean="0"/>
          </a:p>
          <a:p>
            <a:endParaRPr lang="en-US" sz="2800" dirty="0"/>
          </a:p>
          <a:p>
            <a:endParaRPr lang="en-US" sz="2800" dirty="0"/>
          </a:p>
          <a:p>
            <a:endParaRPr lang="en-US" sz="2000" dirty="0"/>
          </a:p>
        </p:txBody>
      </p:sp>
      <p:pic>
        <p:nvPicPr>
          <p:cNvPr id="166915" name="Picture 3" descr="C:\Documents and Settings\GLOVETA\Local Settings\Temporary Internet Files\Content.IE5\Y8NERWIE\MPj04372310000[1].jpg"/>
          <p:cNvPicPr>
            <a:picLocks noChangeAspect="1" noChangeArrowheads="1"/>
          </p:cNvPicPr>
          <p:nvPr/>
        </p:nvPicPr>
        <p:blipFill>
          <a:blip r:embed="rId3" cstate="print"/>
          <a:srcRect/>
          <a:stretch>
            <a:fillRect/>
          </a:stretch>
        </p:blipFill>
        <p:spPr bwMode="auto">
          <a:xfrm>
            <a:off x="1371600" y="2862494"/>
            <a:ext cx="3048000" cy="3995506"/>
          </a:xfrm>
          <a:prstGeom prst="rect">
            <a:avLst/>
          </a:prstGeom>
          <a:noFill/>
        </p:spPr>
      </p:pic>
      <p:sp>
        <p:nvSpPr>
          <p:cNvPr id="8" name="TextBox 7"/>
          <p:cNvSpPr txBox="1"/>
          <p:nvPr/>
        </p:nvSpPr>
        <p:spPr>
          <a:xfrm>
            <a:off x="5029200" y="5380672"/>
            <a:ext cx="4114800" cy="1477328"/>
          </a:xfrm>
          <a:prstGeom prst="rect">
            <a:avLst/>
          </a:prstGeom>
          <a:noFill/>
        </p:spPr>
        <p:txBody>
          <a:bodyPr wrap="square" rtlCol="0">
            <a:spAutoFit/>
          </a:bodyPr>
          <a:lstStyle/>
          <a:p>
            <a:r>
              <a:rPr lang="en-US" dirty="0" smtClean="0">
                <a:solidFill>
                  <a:schemeClr val="bg1"/>
                </a:solidFill>
              </a:rPr>
              <a:t>Original presentation combined from Auburn University, University of Georgia and Florida (special thanks </a:t>
            </a:r>
            <a:r>
              <a:rPr lang="en-US" dirty="0" err="1" smtClean="0">
                <a:solidFill>
                  <a:schemeClr val="bg1"/>
                </a:solidFill>
              </a:rPr>
              <a:t>to:Dr</a:t>
            </a:r>
            <a:r>
              <a:rPr lang="en-US" dirty="0" smtClean="0">
                <a:solidFill>
                  <a:schemeClr val="bg1"/>
                </a:solidFill>
              </a:rPr>
              <a:t>. Edward F. Gilman and Traci </a:t>
            </a:r>
            <a:r>
              <a:rPr lang="en-US" dirty="0" err="1" smtClean="0">
                <a:solidFill>
                  <a:schemeClr val="bg1"/>
                </a:solidFill>
              </a:rPr>
              <a:t>Partin</a:t>
            </a:r>
            <a:r>
              <a:rPr lang="en-US" dirty="0" smtClean="0">
                <a:solidFill>
                  <a:schemeClr val="bg1"/>
                </a:solidFill>
              </a:rPr>
              <a:t> of IFAS)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8686800" cy="838200"/>
          </a:xfrm>
        </p:spPr>
        <p:txBody>
          <a:bodyPr/>
          <a:lstStyle/>
          <a:p>
            <a:pPr algn="ctr"/>
            <a:r>
              <a:rPr lang="en-US" sz="5400" b="1" dirty="0" smtClean="0"/>
              <a:t>Landscape Tree Facts</a:t>
            </a:r>
            <a:endParaRPr lang="en-US" sz="5400" dirty="0"/>
          </a:p>
        </p:txBody>
      </p:sp>
      <p:sp>
        <p:nvSpPr>
          <p:cNvPr id="21507" name="Rectangle 3"/>
          <p:cNvSpPr>
            <a:spLocks noGrp="1" noChangeArrowheads="1"/>
          </p:cNvSpPr>
          <p:nvPr>
            <p:ph type="body" sz="half" idx="1"/>
          </p:nvPr>
        </p:nvSpPr>
        <p:spPr>
          <a:xfrm>
            <a:off x="-228600" y="1295400"/>
            <a:ext cx="6172200" cy="4800600"/>
          </a:xfrm>
        </p:spPr>
        <p:txBody>
          <a:bodyPr/>
          <a:lstStyle/>
          <a:p>
            <a:pPr marL="288925" indent="-288925">
              <a:lnSpc>
                <a:spcPct val="80000"/>
              </a:lnSpc>
              <a:buClr>
                <a:schemeClr val="tx1"/>
              </a:buClr>
              <a:buFont typeface="Wingdings" pitchFamily="2" charset="2"/>
              <a:buNone/>
            </a:pPr>
            <a:r>
              <a:rPr lang="en-US" sz="3600" b="1" dirty="0"/>
              <a:t>	</a:t>
            </a:r>
            <a:endParaRPr lang="en-US" sz="2400" dirty="0"/>
          </a:p>
          <a:p>
            <a:pPr marL="739775" lvl="1" indent="-336550">
              <a:lnSpc>
                <a:spcPct val="80000"/>
              </a:lnSpc>
              <a:buClr>
                <a:srgbClr val="F9B13B"/>
              </a:buClr>
            </a:pPr>
            <a:r>
              <a:rPr lang="en-US" sz="3200" dirty="0"/>
              <a:t>Trees growing in commercial settings live  </a:t>
            </a:r>
            <a:r>
              <a:rPr lang="en-US" sz="3200" dirty="0" smtClean="0"/>
              <a:t>an </a:t>
            </a:r>
            <a:r>
              <a:rPr lang="en-US" sz="3200" dirty="0"/>
              <a:t>average of 13 years</a:t>
            </a:r>
          </a:p>
          <a:p>
            <a:pPr marL="739775" lvl="1" indent="-336550">
              <a:lnSpc>
                <a:spcPct val="80000"/>
              </a:lnSpc>
              <a:buClr>
                <a:srgbClr val="F9B13B"/>
              </a:buClr>
            </a:pPr>
            <a:r>
              <a:rPr lang="en-US" sz="3200" dirty="0"/>
              <a:t>Trees in residential areas average 37 years</a:t>
            </a:r>
          </a:p>
          <a:p>
            <a:pPr marL="739775" lvl="1" indent="-336550">
              <a:lnSpc>
                <a:spcPct val="80000"/>
              </a:lnSpc>
              <a:buClr>
                <a:srgbClr val="F9B13B"/>
              </a:buClr>
            </a:pPr>
            <a:r>
              <a:rPr lang="en-US" sz="3200" dirty="0"/>
              <a:t>Trees in rural, undisturbed sites average 150 </a:t>
            </a:r>
            <a:r>
              <a:rPr lang="en-US" sz="3200" dirty="0" smtClean="0"/>
              <a:t>years</a:t>
            </a:r>
          </a:p>
          <a:p>
            <a:pPr marL="739775" lvl="1" indent="-336550">
              <a:lnSpc>
                <a:spcPct val="80000"/>
              </a:lnSpc>
              <a:buClr>
                <a:srgbClr val="F9B13B"/>
              </a:buClr>
            </a:pPr>
            <a:r>
              <a:rPr lang="en-US" sz="3200" dirty="0" smtClean="0"/>
              <a:t>Why?????</a:t>
            </a:r>
            <a:endParaRPr lang="en-US" sz="3200" dirty="0"/>
          </a:p>
        </p:txBody>
      </p:sp>
      <p:sp>
        <p:nvSpPr>
          <p:cNvPr id="21521" name="Text Box 17"/>
          <p:cNvSpPr txBox="1">
            <a:spLocks noChangeArrowheads="1"/>
          </p:cNvSpPr>
          <p:nvPr/>
        </p:nvSpPr>
        <p:spPr bwMode="auto">
          <a:xfrm>
            <a:off x="6019800" y="5791200"/>
            <a:ext cx="2895600" cy="793750"/>
          </a:xfrm>
          <a:prstGeom prst="rect">
            <a:avLst/>
          </a:prstGeom>
          <a:noFill/>
          <a:ln w="9525">
            <a:noFill/>
            <a:miter lim="800000"/>
            <a:headEnd/>
            <a:tailEnd/>
          </a:ln>
          <a:effectLst/>
        </p:spPr>
        <p:txBody>
          <a:bodyPr>
            <a:spAutoFit/>
          </a:bodyPr>
          <a:lstStyle/>
          <a:p>
            <a:pPr algn="ctr">
              <a:lnSpc>
                <a:spcPct val="80000"/>
              </a:lnSpc>
              <a:spcBef>
                <a:spcPct val="50000"/>
              </a:spcBef>
            </a:pPr>
            <a:endParaRPr lang="en-US" sz="2000" b="0"/>
          </a:p>
          <a:p>
            <a:pPr algn="ctr">
              <a:spcBef>
                <a:spcPct val="50000"/>
              </a:spcBef>
            </a:pPr>
            <a:endParaRPr lang="en-US" sz="2000" b="0" i="1"/>
          </a:p>
        </p:txBody>
      </p:sp>
      <p:sp>
        <p:nvSpPr>
          <p:cNvPr id="21526" name="Text Box 22"/>
          <p:cNvSpPr txBox="1">
            <a:spLocks noChangeArrowheads="1"/>
          </p:cNvSpPr>
          <p:nvPr/>
        </p:nvSpPr>
        <p:spPr bwMode="auto">
          <a:xfrm>
            <a:off x="6248400" y="4267200"/>
            <a:ext cx="2895600" cy="1466850"/>
          </a:xfrm>
          <a:prstGeom prst="rect">
            <a:avLst/>
          </a:prstGeom>
          <a:noFill/>
          <a:ln w="9525">
            <a:noFill/>
            <a:miter lim="800000"/>
            <a:headEnd/>
            <a:tailEnd/>
          </a:ln>
          <a:effectLst/>
        </p:spPr>
        <p:txBody>
          <a:bodyPr>
            <a:spAutoFit/>
          </a:bodyPr>
          <a:lstStyle/>
          <a:p>
            <a:pPr>
              <a:lnSpc>
                <a:spcPct val="90000"/>
              </a:lnSpc>
              <a:spcBef>
                <a:spcPct val="50000"/>
              </a:spcBef>
            </a:pPr>
            <a:r>
              <a:rPr lang="en-US" sz="2000" b="0" i="1"/>
              <a:t>     </a:t>
            </a:r>
            <a:r>
              <a:rPr lang="en-US" sz="2200" b="0" i="1">
                <a:solidFill>
                  <a:schemeClr val="tx2"/>
                </a:solidFill>
                <a:latin typeface="Comic Sans MS" pitchFamily="66" charset="0"/>
              </a:rPr>
              <a:t>Quercus nigra</a:t>
            </a:r>
          </a:p>
          <a:p>
            <a:pPr algn="ctr">
              <a:lnSpc>
                <a:spcPct val="90000"/>
              </a:lnSpc>
              <a:spcBef>
                <a:spcPct val="50000"/>
              </a:spcBef>
            </a:pPr>
            <a:r>
              <a:rPr lang="en-US" sz="2200" b="0" i="1">
                <a:solidFill>
                  <a:schemeClr val="tx2"/>
                </a:solidFill>
                <a:latin typeface="Comic Sans MS" pitchFamily="66" charset="0"/>
              </a:rPr>
              <a:t> </a:t>
            </a:r>
            <a:r>
              <a:rPr lang="en-US" sz="2200">
                <a:solidFill>
                  <a:schemeClr val="tx2"/>
                </a:solidFill>
                <a:latin typeface="Comic Sans MS" pitchFamily="66" charset="0"/>
              </a:rPr>
              <a:t>The Water Oak   is a relatively short-lived tree.</a:t>
            </a:r>
          </a:p>
        </p:txBody>
      </p:sp>
      <p:pic>
        <p:nvPicPr>
          <p:cNvPr id="165892" name="Picture 4" descr="C:\Documents and Settings\GLOVETA\Local Settings\Temporary Internet Files\Content.IE5\8RBXK214\MPj04372320000[1].jpg"/>
          <p:cNvPicPr>
            <a:picLocks noChangeAspect="1" noChangeArrowheads="1"/>
          </p:cNvPicPr>
          <p:nvPr/>
        </p:nvPicPr>
        <p:blipFill>
          <a:blip r:embed="rId3" cstate="print"/>
          <a:srcRect/>
          <a:stretch>
            <a:fillRect/>
          </a:stretch>
        </p:blipFill>
        <p:spPr bwMode="auto">
          <a:xfrm>
            <a:off x="5943600" y="1905000"/>
            <a:ext cx="2971799" cy="38193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685800"/>
          </a:xfrm>
        </p:spPr>
        <p:txBody>
          <a:bodyPr/>
          <a:lstStyle/>
          <a:p>
            <a:r>
              <a:rPr lang="en-US" sz="2800" b="1" dirty="0" smtClean="0"/>
              <a:t>Why What You Know About Forest Situations Doesn’t Always Apply In Urban Sites and Home Landscapes</a:t>
            </a:r>
            <a:endParaRPr lang="en-US" sz="2800" dirty="0"/>
          </a:p>
        </p:txBody>
      </p:sp>
      <p:sp>
        <p:nvSpPr>
          <p:cNvPr id="23555" name="Rectangle 3"/>
          <p:cNvSpPr>
            <a:spLocks noGrp="1" noChangeArrowheads="1"/>
          </p:cNvSpPr>
          <p:nvPr>
            <p:ph type="body" sz="half" idx="1"/>
          </p:nvPr>
        </p:nvSpPr>
        <p:spPr>
          <a:xfrm>
            <a:off x="457200" y="1524000"/>
            <a:ext cx="4572000" cy="5181600"/>
          </a:xfrm>
        </p:spPr>
        <p:txBody>
          <a:bodyPr/>
          <a:lstStyle/>
          <a:p>
            <a:pPr marL="176213" indent="-176213">
              <a:lnSpc>
                <a:spcPct val="90000"/>
              </a:lnSpc>
              <a:buClr>
                <a:srgbClr val="F9B13B"/>
              </a:buClr>
            </a:pPr>
            <a:r>
              <a:rPr lang="en-US" sz="3200" dirty="0"/>
              <a:t>Compacted </a:t>
            </a:r>
            <a:r>
              <a:rPr lang="en-US" sz="3200" dirty="0" smtClean="0"/>
              <a:t>soils</a:t>
            </a:r>
          </a:p>
          <a:p>
            <a:pPr marL="176213" indent="-176213">
              <a:lnSpc>
                <a:spcPct val="90000"/>
              </a:lnSpc>
              <a:buClr>
                <a:srgbClr val="F9B13B"/>
              </a:buClr>
            </a:pPr>
            <a:r>
              <a:rPr lang="en-US" sz="3200" dirty="0" smtClean="0"/>
              <a:t>No topsoil</a:t>
            </a:r>
            <a:endParaRPr lang="en-US" sz="3200" dirty="0"/>
          </a:p>
          <a:p>
            <a:pPr marL="176213" indent="-176213">
              <a:lnSpc>
                <a:spcPct val="90000"/>
              </a:lnSpc>
              <a:buClr>
                <a:srgbClr val="F9B13B"/>
              </a:buClr>
            </a:pPr>
            <a:r>
              <a:rPr lang="en-US" sz="3200" dirty="0" smtClean="0"/>
              <a:t>Limited </a:t>
            </a:r>
            <a:r>
              <a:rPr lang="en-US" sz="3200" dirty="0"/>
              <a:t>space for roots</a:t>
            </a:r>
          </a:p>
          <a:p>
            <a:pPr marL="176213" indent="-176213">
              <a:lnSpc>
                <a:spcPct val="90000"/>
              </a:lnSpc>
              <a:buClr>
                <a:srgbClr val="F9B13B"/>
              </a:buClr>
            </a:pPr>
            <a:r>
              <a:rPr lang="en-US" sz="3200" dirty="0"/>
              <a:t>Improper staking</a:t>
            </a:r>
          </a:p>
          <a:p>
            <a:pPr marL="176213" indent="-176213">
              <a:lnSpc>
                <a:spcPct val="90000"/>
              </a:lnSpc>
              <a:buClr>
                <a:srgbClr val="F9B13B"/>
              </a:buClr>
            </a:pPr>
            <a:r>
              <a:rPr lang="en-US" sz="3200" dirty="0"/>
              <a:t>Mechanical  </a:t>
            </a:r>
            <a:r>
              <a:rPr lang="en-US" sz="3200" dirty="0" smtClean="0"/>
              <a:t>injuries</a:t>
            </a:r>
            <a:endParaRPr lang="en-US" sz="3200" dirty="0"/>
          </a:p>
          <a:p>
            <a:pPr marL="176213" indent="-176213">
              <a:lnSpc>
                <a:spcPct val="90000"/>
              </a:lnSpc>
              <a:buClr>
                <a:srgbClr val="F9B13B"/>
              </a:buClr>
            </a:pPr>
            <a:r>
              <a:rPr lang="en-US" sz="3200" dirty="0"/>
              <a:t>Construction</a:t>
            </a:r>
          </a:p>
          <a:p>
            <a:pPr marL="176213" indent="-176213">
              <a:lnSpc>
                <a:spcPct val="90000"/>
              </a:lnSpc>
              <a:buClr>
                <a:srgbClr val="F9B13B"/>
              </a:buClr>
            </a:pPr>
            <a:r>
              <a:rPr lang="en-US" sz="3200" dirty="0"/>
              <a:t>Pedestrian and vehicle </a:t>
            </a:r>
            <a:r>
              <a:rPr lang="en-US" sz="3200" dirty="0" smtClean="0"/>
              <a:t>abuse</a:t>
            </a:r>
          </a:p>
          <a:p>
            <a:pPr marL="176213" indent="-176213">
              <a:lnSpc>
                <a:spcPct val="90000"/>
              </a:lnSpc>
              <a:buClr>
                <a:srgbClr val="F9B13B"/>
              </a:buClr>
            </a:pPr>
            <a:r>
              <a:rPr lang="en-US" sz="3200" dirty="0" smtClean="0"/>
              <a:t>Adding/Removing soil</a:t>
            </a:r>
            <a:endParaRPr lang="en-US" sz="3200" dirty="0"/>
          </a:p>
          <a:p>
            <a:pPr marL="176213" indent="-176213">
              <a:lnSpc>
                <a:spcPct val="90000"/>
              </a:lnSpc>
              <a:buClr>
                <a:srgbClr val="F9B13B"/>
              </a:buClr>
            </a:pPr>
            <a:endParaRPr lang="en-US" sz="3200" dirty="0"/>
          </a:p>
        </p:txBody>
      </p:sp>
      <p:sp>
        <p:nvSpPr>
          <p:cNvPr id="23564" name="Rectangle 12"/>
          <p:cNvSpPr>
            <a:spLocks noGrp="1" noChangeArrowheads="1"/>
          </p:cNvSpPr>
          <p:nvPr>
            <p:ph type="body" sz="half" idx="2"/>
          </p:nvPr>
        </p:nvSpPr>
        <p:spPr>
          <a:xfrm>
            <a:off x="4953000" y="1371600"/>
            <a:ext cx="4343400" cy="4114800"/>
          </a:xfrm>
        </p:spPr>
        <p:txBody>
          <a:bodyPr/>
          <a:lstStyle/>
          <a:p>
            <a:pPr marL="288925" indent="-288925">
              <a:buClr>
                <a:srgbClr val="F9B13B"/>
              </a:buClr>
              <a:tabLst>
                <a:tab pos="288925" algn="l"/>
              </a:tabLst>
            </a:pPr>
            <a:r>
              <a:rPr lang="en-US" sz="3200" dirty="0"/>
              <a:t>Improper </a:t>
            </a:r>
            <a:r>
              <a:rPr lang="en-US" sz="3200" dirty="0" smtClean="0"/>
              <a:t>planting</a:t>
            </a:r>
          </a:p>
          <a:p>
            <a:pPr marL="288925" indent="-288925">
              <a:buClr>
                <a:srgbClr val="F9B13B"/>
              </a:buClr>
              <a:tabLst>
                <a:tab pos="288925" algn="l"/>
              </a:tabLst>
            </a:pPr>
            <a:r>
              <a:rPr lang="en-US" sz="3200" dirty="0" smtClean="0"/>
              <a:t>Over-pruning</a:t>
            </a:r>
          </a:p>
          <a:p>
            <a:pPr marL="288925" indent="-288925">
              <a:buClr>
                <a:srgbClr val="F9B13B"/>
              </a:buClr>
              <a:tabLst>
                <a:tab pos="288925" algn="l"/>
              </a:tabLst>
            </a:pPr>
            <a:r>
              <a:rPr lang="en-US" sz="3200" dirty="0" smtClean="0"/>
              <a:t>Improper </a:t>
            </a:r>
            <a:r>
              <a:rPr lang="en-US" sz="3200" dirty="0"/>
              <a:t>fertilization</a:t>
            </a:r>
          </a:p>
        </p:txBody>
      </p:sp>
      <p:pic>
        <p:nvPicPr>
          <p:cNvPr id="23567" name="Picture 15" descr="urban trees_young"/>
          <p:cNvPicPr>
            <a:picLocks noChangeAspect="1" noChangeArrowheads="1"/>
          </p:cNvPicPr>
          <p:nvPr/>
        </p:nvPicPr>
        <p:blipFill>
          <a:blip r:embed="rId3" cstate="print"/>
          <a:srcRect/>
          <a:stretch>
            <a:fillRect/>
          </a:stretch>
        </p:blipFill>
        <p:spPr bwMode="auto">
          <a:xfrm>
            <a:off x="4648200" y="3200400"/>
            <a:ext cx="4241800" cy="33956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28600"/>
            <a:ext cx="8915400" cy="914400"/>
          </a:xfrm>
        </p:spPr>
        <p:txBody>
          <a:bodyPr/>
          <a:lstStyle/>
          <a:p>
            <a:r>
              <a:rPr lang="en-US" sz="5400" b="1" dirty="0"/>
              <a:t>Construction Issues</a:t>
            </a:r>
            <a:endParaRPr lang="en-US" sz="5400" dirty="0"/>
          </a:p>
        </p:txBody>
      </p:sp>
      <p:sp>
        <p:nvSpPr>
          <p:cNvPr id="84995" name="Rectangle 3"/>
          <p:cNvSpPr>
            <a:spLocks noGrp="1" noChangeArrowheads="1"/>
          </p:cNvSpPr>
          <p:nvPr>
            <p:ph type="body" idx="1"/>
          </p:nvPr>
        </p:nvSpPr>
        <p:spPr>
          <a:xfrm>
            <a:off x="0" y="1676400"/>
            <a:ext cx="4876800" cy="4876800"/>
          </a:xfrm>
        </p:spPr>
        <p:txBody>
          <a:bodyPr/>
          <a:lstStyle/>
          <a:p>
            <a:pPr marL="225425" indent="-225425">
              <a:lnSpc>
                <a:spcPct val="90000"/>
              </a:lnSpc>
              <a:buClr>
                <a:srgbClr val="F9B13B"/>
              </a:buClr>
            </a:pPr>
            <a:r>
              <a:rPr lang="en-US" sz="3000" dirty="0"/>
              <a:t>Changing the soil grade  by as little as </a:t>
            </a:r>
            <a:r>
              <a:rPr lang="en-US" sz="3000" dirty="0" smtClean="0"/>
              <a:t>2-6 </a:t>
            </a:r>
            <a:r>
              <a:rPr lang="en-US" sz="3000" dirty="0"/>
              <a:t>inches  can seriously </a:t>
            </a:r>
            <a:r>
              <a:rPr lang="en-US" sz="3000" dirty="0" smtClean="0"/>
              <a:t>damage </a:t>
            </a:r>
            <a:r>
              <a:rPr lang="en-US" sz="3000" dirty="0"/>
              <a:t>a tree</a:t>
            </a:r>
          </a:p>
          <a:p>
            <a:pPr marL="225425" indent="-225425">
              <a:lnSpc>
                <a:spcPct val="90000"/>
              </a:lnSpc>
              <a:buClr>
                <a:srgbClr val="F9B13B"/>
              </a:buClr>
            </a:pPr>
            <a:r>
              <a:rPr lang="en-US" sz="3000" dirty="0"/>
              <a:t>When building, </a:t>
            </a:r>
            <a:r>
              <a:rPr lang="en-US" sz="3000" dirty="0" smtClean="0"/>
              <a:t>remove </a:t>
            </a:r>
            <a:r>
              <a:rPr lang="en-US" sz="3000" dirty="0"/>
              <a:t>a tree that cannot be adequately </a:t>
            </a:r>
            <a:r>
              <a:rPr lang="en-US" sz="3000" dirty="0" smtClean="0"/>
              <a:t>protected </a:t>
            </a:r>
            <a:r>
              <a:rPr lang="en-US" sz="3000" dirty="0"/>
              <a:t>and plant </a:t>
            </a:r>
            <a:r>
              <a:rPr lang="en-US" sz="3000" dirty="0" smtClean="0"/>
              <a:t>younger</a:t>
            </a:r>
            <a:r>
              <a:rPr lang="en-US" sz="3000" dirty="0"/>
              <a:t>, healthy </a:t>
            </a:r>
            <a:r>
              <a:rPr lang="en-US" sz="3000" dirty="0" smtClean="0"/>
              <a:t>trees</a:t>
            </a:r>
            <a:endParaRPr lang="en-US" sz="3000" dirty="0"/>
          </a:p>
        </p:txBody>
      </p:sp>
      <p:pic>
        <p:nvPicPr>
          <p:cNvPr id="84997" name="Picture 5" descr="dirt tree_construction fif"/>
          <p:cNvPicPr>
            <a:picLocks noChangeAspect="1" noChangeArrowheads="1"/>
          </p:cNvPicPr>
          <p:nvPr/>
        </p:nvPicPr>
        <p:blipFill>
          <a:blip r:embed="rId3" cstate="print"/>
          <a:srcRect/>
          <a:stretch>
            <a:fillRect/>
          </a:stretch>
        </p:blipFill>
        <p:spPr bwMode="auto">
          <a:xfrm>
            <a:off x="4953000" y="1905000"/>
            <a:ext cx="4191000" cy="41211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tree was dying fast – why?</a:t>
            </a:r>
            <a:endParaRPr lang="en-US" dirty="0"/>
          </a:p>
        </p:txBody>
      </p:sp>
      <p:pic>
        <p:nvPicPr>
          <p:cNvPr id="4" name="Content Placeholder 3" descr="PICT0144.JPG"/>
          <p:cNvPicPr>
            <a:picLocks noGrp="1" noChangeAspect="1"/>
          </p:cNvPicPr>
          <p:nvPr>
            <p:ph idx="1"/>
          </p:nvPr>
        </p:nvPicPr>
        <p:blipFill>
          <a:blip r:embed="rId3" cstate="print"/>
          <a:stretch>
            <a:fillRect/>
          </a:stretch>
        </p:blipFill>
        <p:spPr>
          <a:xfrm>
            <a:off x="1817370" y="2160443"/>
            <a:ext cx="5509260" cy="375631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dug 24” to the root flair </a:t>
            </a:r>
            <a:endParaRPr lang="en-US" dirty="0"/>
          </a:p>
        </p:txBody>
      </p:sp>
      <p:pic>
        <p:nvPicPr>
          <p:cNvPr id="4" name="Content Placeholder 3" descr="PICT0145.JPG"/>
          <p:cNvPicPr>
            <a:picLocks noGrp="1" noChangeAspect="1"/>
          </p:cNvPicPr>
          <p:nvPr>
            <p:ph idx="1"/>
          </p:nvPr>
        </p:nvPicPr>
        <p:blipFill>
          <a:blip r:embed="rId3" cstate="print"/>
          <a:stretch>
            <a:fillRect/>
          </a:stretch>
        </p:blipFill>
        <p:spPr>
          <a:xfrm>
            <a:off x="1107440" y="1676400"/>
            <a:ext cx="7198360" cy="490797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838200"/>
          </a:xfrm>
        </p:spPr>
        <p:txBody>
          <a:bodyPr/>
          <a:lstStyle/>
          <a:p>
            <a:r>
              <a:rPr lang="en-US" b="1" dirty="0"/>
              <a:t>Planting and establishing trees</a:t>
            </a:r>
          </a:p>
        </p:txBody>
      </p:sp>
      <p:pic>
        <p:nvPicPr>
          <p:cNvPr id="2055" name="Picture 7" descr="1"/>
          <p:cNvPicPr>
            <a:picLocks noChangeAspect="1" noChangeArrowheads="1"/>
          </p:cNvPicPr>
          <p:nvPr/>
        </p:nvPicPr>
        <p:blipFill>
          <a:blip r:embed="rId3" cstate="print"/>
          <a:srcRect/>
          <a:stretch>
            <a:fillRect/>
          </a:stretch>
        </p:blipFill>
        <p:spPr bwMode="auto">
          <a:xfrm>
            <a:off x="1828800" y="1981200"/>
            <a:ext cx="5410200" cy="39544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48131"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b="1" u="sng"/>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 </a:t>
            </a:r>
          </a:p>
          <a:p>
            <a:pPr marL="609600" indent="-609600">
              <a:lnSpc>
                <a:spcPct val="90000"/>
              </a:lnSpc>
              <a:buFontTx/>
              <a:buAutoNum type="arabicPeriod"/>
            </a:pPr>
            <a:r>
              <a:rPr lang="en-US" sz="2600"/>
              <a:t>Stake and prune if needed</a:t>
            </a:r>
          </a:p>
        </p:txBody>
      </p:sp>
      <p:pic>
        <p:nvPicPr>
          <p:cNvPr id="48133" name="Picture 5" descr="3"/>
          <p:cNvPicPr>
            <a:picLocks noChangeAspect="1" noChangeArrowheads="1"/>
          </p:cNvPicPr>
          <p:nvPr/>
        </p:nvPicPr>
        <p:blipFill>
          <a:blip r:embed="rId3" cstate="print"/>
          <a:srcRect/>
          <a:stretch>
            <a:fillRect/>
          </a:stretch>
        </p:blipFill>
        <p:spPr bwMode="auto">
          <a:xfrm>
            <a:off x="5029200" y="1219200"/>
            <a:ext cx="3516313" cy="3951288"/>
          </a:xfrm>
          <a:prstGeom prst="rect">
            <a:avLst/>
          </a:prstGeom>
          <a:noFill/>
        </p:spPr>
      </p:pic>
      <p:sp>
        <p:nvSpPr>
          <p:cNvPr id="5" name="Up Arrow 4"/>
          <p:cNvSpPr/>
          <p:nvPr/>
        </p:nvSpPr>
        <p:spPr>
          <a:xfrm>
            <a:off x="7315200" y="5105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5715000"/>
            <a:ext cx="1981200" cy="646331"/>
          </a:xfrm>
          <a:prstGeom prst="rect">
            <a:avLst/>
          </a:prstGeom>
          <a:noFill/>
        </p:spPr>
        <p:txBody>
          <a:bodyPr wrap="square" rtlCol="0">
            <a:spAutoFit/>
          </a:bodyPr>
          <a:lstStyle/>
          <a:p>
            <a:r>
              <a:rPr lang="en-US" dirty="0" smtClean="0">
                <a:solidFill>
                  <a:schemeClr val="bg1"/>
                </a:solidFill>
              </a:rPr>
              <a:t>What’s wrong with this picture?</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r>
              <a:rPr lang="en-US"/>
              <a:t>Look up!</a:t>
            </a:r>
          </a:p>
        </p:txBody>
      </p:sp>
      <p:sp>
        <p:nvSpPr>
          <p:cNvPr id="7171" name="Rectangle 3"/>
          <p:cNvSpPr>
            <a:spLocks noGrp="1" noChangeArrowheads="1"/>
          </p:cNvSpPr>
          <p:nvPr>
            <p:ph type="body" sz="half" idx="2"/>
          </p:nvPr>
        </p:nvSpPr>
        <p:spPr>
          <a:xfrm>
            <a:off x="4038600" y="1295400"/>
            <a:ext cx="5105400" cy="5029200"/>
          </a:xfrm>
        </p:spPr>
        <p:txBody>
          <a:bodyPr/>
          <a:lstStyle/>
          <a:p>
            <a:pPr marL="0" indent="0">
              <a:buFontTx/>
              <a:buNone/>
            </a:pPr>
            <a:r>
              <a:rPr lang="en-US"/>
              <a:t>This is your last chance to be sure you have selected the right tree for the right place.</a:t>
            </a:r>
          </a:p>
          <a:p>
            <a:pPr marL="0" indent="0">
              <a:lnSpc>
                <a:spcPct val="50000"/>
              </a:lnSpc>
              <a:buFontTx/>
              <a:buNone/>
            </a:pPr>
            <a:endParaRPr lang="en-US"/>
          </a:p>
          <a:p>
            <a:pPr marL="0" indent="0">
              <a:buFontTx/>
              <a:buNone/>
            </a:pPr>
            <a:r>
              <a:rPr lang="en-US"/>
              <a:t>If there is a wire, security light, or building nearby:</a:t>
            </a:r>
            <a:r>
              <a:rPr lang="en-US" sz="2800"/>
              <a:t> </a:t>
            </a:r>
          </a:p>
          <a:p>
            <a:pPr marL="0" indent="0">
              <a:lnSpc>
                <a:spcPct val="25000"/>
              </a:lnSpc>
              <a:buFontTx/>
              <a:buNone/>
            </a:pPr>
            <a:endParaRPr lang="en-US" sz="2800"/>
          </a:p>
          <a:p>
            <a:pPr marL="0" indent="0">
              <a:buClr>
                <a:srgbClr val="0099FF"/>
              </a:buClr>
              <a:buSzPct val="130000"/>
            </a:pPr>
            <a:r>
              <a:rPr lang="en-US" sz="2800"/>
              <a:t>  Plant elsewhere, or</a:t>
            </a:r>
          </a:p>
          <a:p>
            <a:pPr marL="0" indent="0">
              <a:buClr>
                <a:srgbClr val="0099FF"/>
              </a:buClr>
              <a:buSzPct val="130000"/>
            </a:pPr>
            <a:r>
              <a:rPr lang="en-US" sz="2800"/>
              <a:t>  Plant a small-maturing tree</a:t>
            </a:r>
          </a:p>
        </p:txBody>
      </p:sp>
      <p:pic>
        <p:nvPicPr>
          <p:cNvPr id="7177" name="Picture 9" descr="4"/>
          <p:cNvPicPr>
            <a:picLocks noGrp="1" noChangeAspect="1" noChangeArrowheads="1"/>
          </p:cNvPicPr>
          <p:nvPr>
            <p:ph sz="half" idx="1"/>
          </p:nvPr>
        </p:nvPicPr>
        <p:blipFill>
          <a:blip r:embed="rId3" cstate="print"/>
          <a:srcRect/>
          <a:stretch>
            <a:fillRect/>
          </a:stretch>
        </p:blipFill>
        <p:spPr>
          <a:xfrm>
            <a:off x="533400" y="1600200"/>
            <a:ext cx="3116263" cy="425450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46083"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b="1" u="sng"/>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a:t>
            </a:r>
          </a:p>
          <a:p>
            <a:pPr marL="609600" indent="-609600">
              <a:lnSpc>
                <a:spcPct val="90000"/>
              </a:lnSpc>
              <a:buFontTx/>
              <a:buAutoNum type="arabicPeriod"/>
            </a:pPr>
            <a:r>
              <a:rPr lang="en-US" sz="2600"/>
              <a:t>Stake and prune if needed</a:t>
            </a:r>
          </a:p>
        </p:txBody>
      </p:sp>
      <p:pic>
        <p:nvPicPr>
          <p:cNvPr id="46085" name="Picture 5" descr="3"/>
          <p:cNvPicPr>
            <a:picLocks noChangeAspect="1" noChangeArrowheads="1"/>
          </p:cNvPicPr>
          <p:nvPr/>
        </p:nvPicPr>
        <p:blipFill>
          <a:blip r:embed="rId3" cstate="print"/>
          <a:srcRect/>
          <a:stretch>
            <a:fillRect/>
          </a:stretch>
        </p:blipFill>
        <p:spPr bwMode="auto">
          <a:xfrm>
            <a:off x="5029200" y="1752600"/>
            <a:ext cx="3808413" cy="41148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3"/>
          </p:nvPr>
        </p:nvSpPr>
        <p:spPr>
          <a:xfrm>
            <a:off x="4724400" y="609600"/>
            <a:ext cx="4191000" cy="2514600"/>
          </a:xfrm>
        </p:spPr>
        <p:txBody>
          <a:bodyPr/>
          <a:lstStyle/>
          <a:p>
            <a:pPr marL="0" indent="0">
              <a:buFontTx/>
              <a:buNone/>
            </a:pPr>
            <a:r>
              <a:rPr lang="en-US"/>
              <a:t>Measure the distance between the top most root and the bottom of the root ball.</a:t>
            </a:r>
          </a:p>
        </p:txBody>
      </p:sp>
      <p:pic>
        <p:nvPicPr>
          <p:cNvPr id="27662" name="Picture 14" descr="measure hole2"/>
          <p:cNvPicPr>
            <a:picLocks noGrp="1" noChangeAspect="1" noChangeArrowheads="1"/>
          </p:cNvPicPr>
          <p:nvPr>
            <p:ph sz="quarter" idx="2"/>
          </p:nvPr>
        </p:nvPicPr>
        <p:blipFill>
          <a:blip r:embed="rId3" cstate="print"/>
          <a:srcRect/>
          <a:stretch>
            <a:fillRect/>
          </a:stretch>
        </p:blipFill>
        <p:spPr>
          <a:xfrm>
            <a:off x="228600" y="3505200"/>
            <a:ext cx="4267200" cy="3198813"/>
          </a:xfrm>
          <a:noFill/>
          <a:ln/>
        </p:spPr>
      </p:pic>
      <p:pic>
        <p:nvPicPr>
          <p:cNvPr id="27664" name="Picture 16" descr="measure rootball"/>
          <p:cNvPicPr>
            <a:picLocks noGrp="1" noChangeAspect="1" noChangeArrowheads="1"/>
          </p:cNvPicPr>
          <p:nvPr>
            <p:ph sz="quarter" idx="1"/>
          </p:nvPr>
        </p:nvPicPr>
        <p:blipFill>
          <a:blip r:embed="rId4" cstate="print"/>
          <a:srcRect/>
          <a:stretch>
            <a:fillRect/>
          </a:stretch>
        </p:blipFill>
        <p:spPr>
          <a:xfrm>
            <a:off x="228600" y="152400"/>
            <a:ext cx="4270375" cy="3200400"/>
          </a:xfrm>
          <a:noFill/>
          <a:ln/>
        </p:spPr>
      </p:pic>
      <p:sp>
        <p:nvSpPr>
          <p:cNvPr id="27665" name="Text Box 17"/>
          <p:cNvSpPr txBox="1">
            <a:spLocks noChangeArrowheads="1"/>
          </p:cNvSpPr>
          <p:nvPr/>
        </p:nvSpPr>
        <p:spPr bwMode="auto">
          <a:xfrm>
            <a:off x="4724400" y="3657600"/>
            <a:ext cx="4114800" cy="106680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latin typeface="Times New Roman" pitchFamily="18" charset="0"/>
              </a:rPr>
              <a:t>Dig the hole to about 90 to 95% of this depth.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Making the right tree choice?</a:t>
            </a:r>
            <a:endParaRPr lang="en-US" dirty="0"/>
          </a:p>
        </p:txBody>
      </p:sp>
      <p:sp>
        <p:nvSpPr>
          <p:cNvPr id="12291" name="Rectangle 3"/>
          <p:cNvSpPr>
            <a:spLocks noGrp="1" noChangeArrowheads="1"/>
          </p:cNvSpPr>
          <p:nvPr>
            <p:ph type="body" sz="half" idx="1"/>
          </p:nvPr>
        </p:nvSpPr>
        <p:spPr>
          <a:xfrm>
            <a:off x="1257300" y="1981200"/>
            <a:ext cx="4152900" cy="4114800"/>
          </a:xfrm>
        </p:spPr>
        <p:txBody>
          <a:bodyPr/>
          <a:lstStyle/>
          <a:p>
            <a:r>
              <a:rPr lang="en-US"/>
              <a:t>Growth factors</a:t>
            </a:r>
          </a:p>
          <a:p>
            <a:r>
              <a:rPr lang="en-US"/>
              <a:t>Soil requirements</a:t>
            </a:r>
          </a:p>
          <a:p>
            <a:r>
              <a:rPr lang="en-US"/>
              <a:t>Other Environmental requirements</a:t>
            </a:r>
          </a:p>
          <a:p>
            <a:r>
              <a:rPr lang="en-US"/>
              <a:t>Maintenance requirements</a:t>
            </a:r>
          </a:p>
        </p:txBody>
      </p:sp>
      <p:graphicFrame>
        <p:nvGraphicFramePr>
          <p:cNvPr id="12292" name="Object 4"/>
          <p:cNvGraphicFramePr>
            <a:graphicFrameLocks noChangeAspect="1"/>
          </p:cNvGraphicFramePr>
          <p:nvPr>
            <p:ph sz="half" idx="2"/>
          </p:nvPr>
        </p:nvGraphicFramePr>
        <p:xfrm>
          <a:off x="5591175" y="2209800"/>
          <a:ext cx="3067050" cy="3657600"/>
        </p:xfrm>
        <a:graphic>
          <a:graphicData uri="http://schemas.openxmlformats.org/presentationml/2006/ole">
            <p:oleObj spid="_x0000_s204802" name="Drawing" r:id="rId4" imgW="3067265" imgH="3657805"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152400"/>
            <a:ext cx="8534400" cy="990600"/>
          </a:xfrm>
        </p:spPr>
        <p:txBody>
          <a:bodyPr/>
          <a:lstStyle/>
          <a:p>
            <a:r>
              <a:rPr lang="en-US" sz="4000"/>
              <a:t>Dig the planting hole as wide as possible</a:t>
            </a:r>
          </a:p>
        </p:txBody>
      </p:sp>
      <p:sp>
        <p:nvSpPr>
          <p:cNvPr id="11269" name="Text Box 5"/>
          <p:cNvSpPr txBox="1">
            <a:spLocks noChangeArrowheads="1"/>
          </p:cNvSpPr>
          <p:nvPr/>
        </p:nvSpPr>
        <p:spPr bwMode="auto">
          <a:xfrm>
            <a:off x="1143000" y="4648200"/>
            <a:ext cx="6858000" cy="2014538"/>
          </a:xfrm>
          <a:prstGeom prst="rect">
            <a:avLst/>
          </a:prstGeom>
          <a:noFill/>
          <a:ln w="9525">
            <a:noFill/>
            <a:miter lim="800000"/>
            <a:headEnd/>
            <a:tailEnd/>
          </a:ln>
          <a:effectLst/>
        </p:spPr>
        <p:txBody>
          <a:bodyPr>
            <a:spAutoFit/>
          </a:bodyPr>
          <a:lstStyle/>
          <a:p>
            <a:pPr marL="287338" indent="-287338">
              <a:spcBef>
                <a:spcPct val="50000"/>
              </a:spcBef>
              <a:buClr>
                <a:srgbClr val="FF9900"/>
              </a:buClr>
              <a:buSzPct val="130000"/>
              <a:buFontTx/>
              <a:buChar char="•"/>
            </a:pPr>
            <a:r>
              <a:rPr lang="en-US" sz="2800">
                <a:solidFill>
                  <a:schemeClr val="bg1"/>
                </a:solidFill>
                <a:latin typeface="Times New Roman" pitchFamily="18" charset="0"/>
              </a:rPr>
              <a:t>The planting hole is at least 1.5 times the diameter of the root ball.</a:t>
            </a:r>
          </a:p>
          <a:p>
            <a:pPr marL="287338" indent="-287338">
              <a:spcBef>
                <a:spcPct val="50000"/>
              </a:spcBef>
              <a:buClr>
                <a:srgbClr val="FF9900"/>
              </a:buClr>
              <a:buSzPct val="130000"/>
              <a:buFontTx/>
              <a:buChar char="•"/>
            </a:pPr>
            <a:r>
              <a:rPr lang="en-US" sz="2800">
                <a:solidFill>
                  <a:schemeClr val="bg1"/>
                </a:solidFill>
                <a:latin typeface="Times New Roman" pitchFamily="18" charset="0"/>
              </a:rPr>
              <a:t>This provides loose soil for the expansion of new roots.</a:t>
            </a:r>
          </a:p>
        </p:txBody>
      </p:sp>
      <p:pic>
        <p:nvPicPr>
          <p:cNvPr id="11271" name="Picture 7" descr="planting_drawingdetail"/>
          <p:cNvPicPr>
            <a:picLocks noChangeAspect="1" noChangeArrowheads="1"/>
          </p:cNvPicPr>
          <p:nvPr/>
        </p:nvPicPr>
        <p:blipFill>
          <a:blip r:embed="rId3" cstate="print"/>
          <a:srcRect/>
          <a:stretch>
            <a:fillRect/>
          </a:stretch>
        </p:blipFill>
        <p:spPr bwMode="auto">
          <a:xfrm>
            <a:off x="1219200" y="1219200"/>
            <a:ext cx="6632575" cy="331628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25603"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dirty="0"/>
              <a:t>Look up for wires/lights</a:t>
            </a:r>
          </a:p>
          <a:p>
            <a:pPr marL="609600" indent="-609600">
              <a:lnSpc>
                <a:spcPct val="90000"/>
              </a:lnSpc>
              <a:buFontTx/>
              <a:buAutoNum type="arabicPeriod"/>
            </a:pPr>
            <a:r>
              <a:rPr lang="en-US" sz="2600" dirty="0"/>
              <a:t>Dig shallow/wide hole</a:t>
            </a:r>
          </a:p>
          <a:p>
            <a:pPr marL="609600" indent="-609600">
              <a:lnSpc>
                <a:spcPct val="90000"/>
              </a:lnSpc>
              <a:buFontTx/>
              <a:buAutoNum type="arabicPeriod"/>
            </a:pPr>
            <a:r>
              <a:rPr lang="en-US" sz="2600" b="1" u="sng" dirty="0"/>
              <a:t>Find the top-most root and treat root defects</a:t>
            </a:r>
          </a:p>
          <a:p>
            <a:pPr marL="609600" indent="-609600">
              <a:lnSpc>
                <a:spcPct val="90000"/>
              </a:lnSpc>
              <a:buFontTx/>
              <a:buAutoNum type="arabicPeriod"/>
            </a:pPr>
            <a:r>
              <a:rPr lang="en-US" sz="2600" dirty="0"/>
              <a:t>Place tree in hole</a:t>
            </a:r>
          </a:p>
          <a:p>
            <a:pPr marL="609600" indent="-609600">
              <a:lnSpc>
                <a:spcPct val="90000"/>
              </a:lnSpc>
              <a:buFontTx/>
              <a:buAutoNum type="arabicPeriod"/>
            </a:pPr>
            <a:r>
              <a:rPr lang="en-US" sz="2600" dirty="0"/>
              <a:t>Position top root 1-2 inches above landscape soil</a:t>
            </a:r>
          </a:p>
          <a:p>
            <a:pPr marL="609600" indent="-609600">
              <a:lnSpc>
                <a:spcPct val="90000"/>
              </a:lnSpc>
              <a:buFontTx/>
              <a:buAutoNum type="arabicPeriod"/>
            </a:pPr>
            <a:r>
              <a:rPr lang="en-US" sz="2600" dirty="0"/>
              <a:t>Straighten tree</a:t>
            </a:r>
          </a:p>
          <a:p>
            <a:pPr marL="609600" indent="-609600">
              <a:lnSpc>
                <a:spcPct val="90000"/>
              </a:lnSpc>
              <a:buFontTx/>
              <a:buAutoNum type="arabicPeriod"/>
            </a:pPr>
            <a:r>
              <a:rPr lang="en-US" sz="2600" dirty="0"/>
              <a:t>Remove synthetic materials</a:t>
            </a:r>
          </a:p>
          <a:p>
            <a:pPr marL="609600" indent="-609600">
              <a:lnSpc>
                <a:spcPct val="90000"/>
              </a:lnSpc>
              <a:buFontTx/>
              <a:buAutoNum type="arabicPeriod"/>
            </a:pPr>
            <a:r>
              <a:rPr lang="en-US" sz="2600" dirty="0"/>
              <a:t>Add backfill soil and firm the root ball</a:t>
            </a:r>
          </a:p>
          <a:p>
            <a:pPr marL="609600" indent="-609600">
              <a:lnSpc>
                <a:spcPct val="90000"/>
              </a:lnSpc>
              <a:buFontTx/>
              <a:buAutoNum type="arabicPeriod"/>
            </a:pPr>
            <a:r>
              <a:rPr lang="en-US" sz="2600" dirty="0"/>
              <a:t>Add mulch</a:t>
            </a:r>
          </a:p>
          <a:p>
            <a:pPr marL="609600" indent="-609600">
              <a:lnSpc>
                <a:spcPct val="90000"/>
              </a:lnSpc>
              <a:buFontTx/>
              <a:buAutoNum type="arabicPeriod"/>
            </a:pPr>
            <a:r>
              <a:rPr lang="en-US" sz="2600" dirty="0"/>
              <a:t>Stake and prune if needed</a:t>
            </a:r>
          </a:p>
        </p:txBody>
      </p:sp>
      <p:pic>
        <p:nvPicPr>
          <p:cNvPr id="5" name="Picture 2"/>
          <p:cNvPicPr>
            <a:picLocks noChangeAspect="1" noChangeArrowheads="1"/>
          </p:cNvPicPr>
          <p:nvPr/>
        </p:nvPicPr>
        <p:blipFill>
          <a:blip r:embed="rId3" cstate="print"/>
          <a:stretch>
            <a:fillRect/>
          </a:stretch>
        </p:blipFill>
        <p:spPr bwMode="auto">
          <a:xfrm>
            <a:off x="5181600" y="2590800"/>
            <a:ext cx="3601202" cy="3581399"/>
          </a:xfrm>
          <a:prstGeom prst="rect">
            <a:avLst/>
          </a:prstGeom>
          <a:noFill/>
          <a:ln w="9525">
            <a:noFill/>
            <a:miter lim="800000"/>
            <a:headEnd/>
            <a:tailEnd/>
          </a:ln>
          <a:effectLst/>
        </p:spPr>
      </p:pic>
      <p:sp>
        <p:nvSpPr>
          <p:cNvPr id="8" name="Down Arrow 7"/>
          <p:cNvSpPr/>
          <p:nvPr/>
        </p:nvSpPr>
        <p:spPr>
          <a:xfrm>
            <a:off x="6781800" y="2057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1676400"/>
            <a:ext cx="4038600" cy="369332"/>
          </a:xfrm>
          <a:prstGeom prst="rect">
            <a:avLst/>
          </a:prstGeom>
          <a:noFill/>
        </p:spPr>
        <p:txBody>
          <a:bodyPr wrap="square" rtlCol="0">
            <a:spAutoFit/>
          </a:bodyPr>
          <a:lstStyle/>
          <a:p>
            <a:r>
              <a:rPr lang="en-US" dirty="0" smtClean="0">
                <a:solidFill>
                  <a:schemeClr val="bg1"/>
                </a:solidFill>
              </a:rPr>
              <a:t>This is where the soil was in the ball</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762000"/>
          </a:xfrm>
        </p:spPr>
        <p:txBody>
          <a:bodyPr/>
          <a:lstStyle/>
          <a:p>
            <a:r>
              <a:rPr lang="en-US"/>
              <a:t>Find the top-most root</a:t>
            </a:r>
          </a:p>
        </p:txBody>
      </p:sp>
      <p:sp>
        <p:nvSpPr>
          <p:cNvPr id="15363" name="Rectangle 3"/>
          <p:cNvSpPr>
            <a:spLocks noGrp="1" noChangeArrowheads="1"/>
          </p:cNvSpPr>
          <p:nvPr>
            <p:ph type="body" sz="half" idx="2"/>
          </p:nvPr>
        </p:nvSpPr>
        <p:spPr>
          <a:xfrm>
            <a:off x="914400" y="4572000"/>
            <a:ext cx="7391400" cy="1981200"/>
          </a:xfrm>
        </p:spPr>
        <p:txBody>
          <a:bodyPr/>
          <a:lstStyle/>
          <a:p>
            <a:pPr>
              <a:buClr>
                <a:srgbClr val="FF9900"/>
              </a:buClr>
              <a:buSzPct val="130000"/>
            </a:pPr>
            <a:r>
              <a:rPr lang="en-US" sz="2800" dirty="0"/>
              <a:t>The point where the top-most root meets the trunk of the tree should be no more than 2 inches deep in the root ball</a:t>
            </a:r>
            <a:r>
              <a:rPr lang="en-US" sz="2800" dirty="0" smtClean="0"/>
              <a:t>.  Wash the soil/bark away as much as possible.</a:t>
            </a:r>
            <a:endParaRPr lang="en-US" sz="2800" dirty="0"/>
          </a:p>
        </p:txBody>
      </p:sp>
      <p:pic>
        <p:nvPicPr>
          <p:cNvPr id="15368" name="Picture 8" descr="toproot­_drawing1a"/>
          <p:cNvPicPr>
            <a:picLocks noChangeAspect="1" noChangeArrowheads="1"/>
          </p:cNvPicPr>
          <p:nvPr/>
        </p:nvPicPr>
        <p:blipFill>
          <a:blip r:embed="rId3" cstate="print"/>
          <a:srcRect/>
          <a:stretch>
            <a:fillRect/>
          </a:stretch>
        </p:blipFill>
        <p:spPr bwMode="auto">
          <a:xfrm>
            <a:off x="381000" y="1219200"/>
            <a:ext cx="3773488" cy="2992438"/>
          </a:xfrm>
          <a:prstGeom prst="rect">
            <a:avLst/>
          </a:prstGeom>
          <a:noFill/>
        </p:spPr>
      </p:pic>
      <p:pic>
        <p:nvPicPr>
          <p:cNvPr id="15372" name="Picture 12" descr="9"/>
          <p:cNvPicPr>
            <a:picLocks noChangeAspect="1" noChangeArrowheads="1"/>
          </p:cNvPicPr>
          <p:nvPr/>
        </p:nvPicPr>
        <p:blipFill>
          <a:blip r:embed="rId4" cstate="print"/>
          <a:srcRect/>
          <a:stretch>
            <a:fillRect/>
          </a:stretch>
        </p:blipFill>
        <p:spPr bwMode="auto">
          <a:xfrm>
            <a:off x="4572000" y="1219200"/>
            <a:ext cx="3733800" cy="29718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
            <a:ext cx="8229600" cy="685800"/>
          </a:xfrm>
        </p:spPr>
        <p:txBody>
          <a:bodyPr/>
          <a:lstStyle/>
          <a:p>
            <a:r>
              <a:rPr lang="en-US"/>
              <a:t>Desirable root ball</a:t>
            </a:r>
          </a:p>
        </p:txBody>
      </p:sp>
      <p:sp>
        <p:nvSpPr>
          <p:cNvPr id="29699" name="Rectangle 3"/>
          <p:cNvSpPr>
            <a:spLocks noGrp="1" noChangeArrowheads="1"/>
          </p:cNvSpPr>
          <p:nvPr>
            <p:ph type="body" sz="half" idx="2"/>
          </p:nvPr>
        </p:nvSpPr>
        <p:spPr>
          <a:xfrm>
            <a:off x="457200" y="4800600"/>
            <a:ext cx="8229600" cy="1905000"/>
          </a:xfrm>
        </p:spPr>
        <p:txBody>
          <a:bodyPr/>
          <a:lstStyle/>
          <a:p>
            <a:pPr>
              <a:buClr>
                <a:srgbClr val="FF9900"/>
              </a:buClr>
              <a:buSzPct val="130000"/>
            </a:pPr>
            <a:r>
              <a:rPr lang="en-US" sz="2800" dirty="0"/>
              <a:t>The point where the top-most root emerges from the trunk is at the surface. </a:t>
            </a:r>
          </a:p>
        </p:txBody>
      </p:sp>
      <p:pic>
        <p:nvPicPr>
          <p:cNvPr id="29703" name="Picture 7" descr="10"/>
          <p:cNvPicPr>
            <a:picLocks noChangeAspect="1" noChangeArrowheads="1"/>
          </p:cNvPicPr>
          <p:nvPr/>
        </p:nvPicPr>
        <p:blipFill>
          <a:blip r:embed="rId3" cstate="print"/>
          <a:srcRect/>
          <a:stretch>
            <a:fillRect/>
          </a:stretch>
        </p:blipFill>
        <p:spPr bwMode="auto">
          <a:xfrm>
            <a:off x="2209800" y="1143000"/>
            <a:ext cx="4572000" cy="342423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563563"/>
          </a:xfrm>
        </p:spPr>
        <p:txBody>
          <a:bodyPr/>
          <a:lstStyle/>
          <a:p>
            <a:r>
              <a:rPr lang="en-US"/>
              <a:t>Root ball quality</a:t>
            </a:r>
          </a:p>
        </p:txBody>
      </p:sp>
      <p:sp>
        <p:nvSpPr>
          <p:cNvPr id="17411" name="Rectangle 3"/>
          <p:cNvSpPr>
            <a:spLocks noGrp="1" noChangeArrowheads="1"/>
          </p:cNvSpPr>
          <p:nvPr>
            <p:ph type="body" sz="half" idx="1"/>
          </p:nvPr>
        </p:nvSpPr>
        <p:spPr>
          <a:xfrm>
            <a:off x="381000" y="4343400"/>
            <a:ext cx="8305800" cy="2286000"/>
          </a:xfrm>
        </p:spPr>
        <p:txBody>
          <a:bodyPr/>
          <a:lstStyle/>
          <a:p>
            <a:pPr>
              <a:lnSpc>
                <a:spcPct val="90000"/>
              </a:lnSpc>
              <a:buClr>
                <a:srgbClr val="FF9900"/>
              </a:buClr>
              <a:buSzPct val="130000"/>
            </a:pPr>
            <a:r>
              <a:rPr lang="en-US" sz="2800"/>
              <a:t>(RIGHT) Too much soil on top of the root ball can indicate a poor-quality root ball.</a:t>
            </a:r>
          </a:p>
          <a:p>
            <a:pPr>
              <a:lnSpc>
                <a:spcPct val="90000"/>
              </a:lnSpc>
              <a:buClr>
                <a:srgbClr val="FF9900"/>
              </a:buClr>
              <a:buSzPct val="130000"/>
            </a:pPr>
            <a:r>
              <a:rPr lang="en-US" sz="2800"/>
              <a:t>(LEFT) Trees with the top-most root near the surface of the root ball have more of a root system.</a:t>
            </a:r>
          </a:p>
        </p:txBody>
      </p:sp>
      <p:pic>
        <p:nvPicPr>
          <p:cNvPr id="17413" name="Picture 5" descr="root ball"/>
          <p:cNvPicPr>
            <a:picLocks noChangeAspect="1" noChangeArrowheads="1"/>
          </p:cNvPicPr>
          <p:nvPr/>
        </p:nvPicPr>
        <p:blipFill>
          <a:blip r:embed="rId3" cstate="print"/>
          <a:srcRect t="22488" b="30580"/>
          <a:stretch>
            <a:fillRect/>
          </a:stretch>
        </p:blipFill>
        <p:spPr bwMode="auto">
          <a:xfrm>
            <a:off x="608013" y="1600200"/>
            <a:ext cx="8002587" cy="2209800"/>
          </a:xfrm>
          <a:prstGeom prst="rect">
            <a:avLst/>
          </a:prstGeom>
          <a:noFill/>
        </p:spPr>
      </p:pic>
      <p:sp>
        <p:nvSpPr>
          <p:cNvPr id="17414" name="Text Box 6"/>
          <p:cNvSpPr txBox="1">
            <a:spLocks noChangeArrowheads="1"/>
          </p:cNvSpPr>
          <p:nvPr/>
        </p:nvSpPr>
        <p:spPr bwMode="auto">
          <a:xfrm>
            <a:off x="1371600" y="1081088"/>
            <a:ext cx="2667000" cy="366712"/>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Good-quality root ball</a:t>
            </a:r>
          </a:p>
        </p:txBody>
      </p:sp>
      <p:sp>
        <p:nvSpPr>
          <p:cNvPr id="17415" name="Text Box 7"/>
          <p:cNvSpPr txBox="1">
            <a:spLocks noChangeArrowheads="1"/>
          </p:cNvSpPr>
          <p:nvPr/>
        </p:nvSpPr>
        <p:spPr bwMode="auto">
          <a:xfrm>
            <a:off x="4648200" y="1157288"/>
            <a:ext cx="2286000" cy="366712"/>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Poor quality root ball</a:t>
            </a:r>
          </a:p>
        </p:txBody>
      </p:sp>
      <p:sp>
        <p:nvSpPr>
          <p:cNvPr id="17416" name="Text Box 8"/>
          <p:cNvSpPr txBox="1">
            <a:spLocks noChangeArrowheads="1"/>
          </p:cNvSpPr>
          <p:nvPr/>
        </p:nvSpPr>
        <p:spPr bwMode="auto">
          <a:xfrm>
            <a:off x="7620000" y="990600"/>
            <a:ext cx="1143000" cy="457200"/>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Remove excess soil</a:t>
            </a:r>
          </a:p>
        </p:txBody>
      </p:sp>
      <p:sp>
        <p:nvSpPr>
          <p:cNvPr id="17417" name="Line 9"/>
          <p:cNvSpPr>
            <a:spLocks noChangeShapeType="1"/>
          </p:cNvSpPr>
          <p:nvPr/>
        </p:nvSpPr>
        <p:spPr bwMode="auto">
          <a:xfrm flipH="1">
            <a:off x="6934200" y="1447800"/>
            <a:ext cx="762000" cy="762000"/>
          </a:xfrm>
          <a:prstGeom prst="line">
            <a:avLst/>
          </a:prstGeom>
          <a:noFill/>
          <a:ln w="38100">
            <a:solidFill>
              <a:srgbClr val="E2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315200" cy="609600"/>
          </a:xfrm>
        </p:spPr>
        <p:txBody>
          <a:bodyPr/>
          <a:lstStyle/>
          <a:p>
            <a:r>
              <a:rPr lang="en-US"/>
              <a:t>Remove excess soil</a:t>
            </a:r>
            <a:endParaRPr lang="en-US" sz="2800"/>
          </a:p>
        </p:txBody>
      </p:sp>
      <p:sp>
        <p:nvSpPr>
          <p:cNvPr id="31747" name="Rectangle 3"/>
          <p:cNvSpPr>
            <a:spLocks noGrp="1" noChangeArrowheads="1"/>
          </p:cNvSpPr>
          <p:nvPr>
            <p:ph type="body" sz="half" idx="2"/>
          </p:nvPr>
        </p:nvSpPr>
        <p:spPr>
          <a:xfrm>
            <a:off x="685800" y="1143000"/>
            <a:ext cx="8458200" cy="838200"/>
          </a:xfrm>
        </p:spPr>
        <p:txBody>
          <a:bodyPr/>
          <a:lstStyle/>
          <a:p>
            <a:pPr>
              <a:buClr>
                <a:srgbClr val="FF9900"/>
              </a:buClr>
              <a:buSzPct val="130000"/>
            </a:pPr>
            <a:r>
              <a:rPr lang="en-US" sz="2800" dirty="0"/>
              <a:t>Remove excess soil from the top of the root ball</a:t>
            </a:r>
            <a:r>
              <a:rPr lang="en-US" sz="2800" dirty="0" smtClean="0"/>
              <a:t>.</a:t>
            </a:r>
          </a:p>
          <a:p>
            <a:pPr>
              <a:buClr>
                <a:srgbClr val="FF9900"/>
              </a:buClr>
              <a:buSzPct val="130000"/>
            </a:pPr>
            <a:r>
              <a:rPr lang="en-US" sz="2800" dirty="0" smtClean="0"/>
              <a:t>Get the plant back to a near bare root plant</a:t>
            </a:r>
            <a:endParaRPr lang="en-US" sz="2800" dirty="0"/>
          </a:p>
        </p:txBody>
      </p:sp>
      <p:sp>
        <p:nvSpPr>
          <p:cNvPr id="31749" name="Text Box 5"/>
          <p:cNvSpPr txBox="1">
            <a:spLocks noChangeArrowheads="1"/>
          </p:cNvSpPr>
          <p:nvPr/>
        </p:nvSpPr>
        <p:spPr bwMode="auto">
          <a:xfrm>
            <a:off x="6096000" y="3124200"/>
            <a:ext cx="3048000" cy="2677656"/>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chemeClr val="bg1"/>
                </a:solidFill>
                <a:latin typeface="Times New Roman" pitchFamily="18" charset="0"/>
              </a:rPr>
              <a:t>Three inches of soil and media were removed from the top of this </a:t>
            </a:r>
            <a:r>
              <a:rPr lang="en-US" sz="2800" dirty="0" smtClean="0">
                <a:solidFill>
                  <a:schemeClr val="bg1"/>
                </a:solidFill>
                <a:latin typeface="Times New Roman" pitchFamily="18" charset="0"/>
              </a:rPr>
              <a:t>ball before upper roots were located</a:t>
            </a:r>
            <a:endParaRPr lang="en-US" sz="2800" dirty="0">
              <a:solidFill>
                <a:schemeClr val="bg1"/>
              </a:solidFill>
              <a:latin typeface="Times New Roman" pitchFamily="18" charset="0"/>
            </a:endParaRPr>
          </a:p>
        </p:txBody>
      </p:sp>
      <p:pic>
        <p:nvPicPr>
          <p:cNvPr id="31752" name="Picture 8" descr="removesoil"/>
          <p:cNvPicPr>
            <a:picLocks noChangeAspect="1" noChangeArrowheads="1"/>
          </p:cNvPicPr>
          <p:nvPr/>
        </p:nvPicPr>
        <p:blipFill>
          <a:blip r:embed="rId3" cstate="print"/>
          <a:srcRect/>
          <a:stretch>
            <a:fillRect/>
          </a:stretch>
        </p:blipFill>
        <p:spPr bwMode="auto">
          <a:xfrm>
            <a:off x="228600" y="2514600"/>
            <a:ext cx="5797550" cy="402272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762000"/>
          </a:xfrm>
        </p:spPr>
        <p:txBody>
          <a:bodyPr/>
          <a:lstStyle/>
          <a:p>
            <a:r>
              <a:rPr lang="en-US"/>
              <a:t>Treating root defects</a:t>
            </a:r>
          </a:p>
        </p:txBody>
      </p:sp>
      <p:sp>
        <p:nvSpPr>
          <p:cNvPr id="33795" name="Rectangle 3"/>
          <p:cNvSpPr>
            <a:spLocks noGrp="1" noChangeArrowheads="1"/>
          </p:cNvSpPr>
          <p:nvPr>
            <p:ph type="body" sz="half" idx="2"/>
          </p:nvPr>
        </p:nvSpPr>
        <p:spPr>
          <a:xfrm>
            <a:off x="533400" y="990600"/>
            <a:ext cx="8153400" cy="990600"/>
          </a:xfrm>
        </p:spPr>
        <p:txBody>
          <a:bodyPr/>
          <a:lstStyle/>
          <a:p>
            <a:pPr>
              <a:buClr>
                <a:srgbClr val="FF9900"/>
              </a:buClr>
              <a:buSzPct val="130000"/>
            </a:pPr>
            <a:r>
              <a:rPr lang="en-US" sz="2800"/>
              <a:t>Cut or spread out any circling or kinked roots growing up above the top-most root.</a:t>
            </a:r>
          </a:p>
        </p:txBody>
      </p:sp>
      <p:pic>
        <p:nvPicPr>
          <p:cNvPr id="33798" name="Picture 6" descr="toproot­_drawing2a"/>
          <p:cNvPicPr>
            <a:picLocks noChangeAspect="1" noChangeArrowheads="1"/>
          </p:cNvPicPr>
          <p:nvPr/>
        </p:nvPicPr>
        <p:blipFill>
          <a:blip r:embed="rId3" cstate="print"/>
          <a:srcRect/>
          <a:stretch>
            <a:fillRect/>
          </a:stretch>
        </p:blipFill>
        <p:spPr bwMode="auto">
          <a:xfrm>
            <a:off x="1219200" y="2133600"/>
            <a:ext cx="6053138" cy="4462463"/>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04800"/>
            <a:ext cx="8229600" cy="1143000"/>
          </a:xfrm>
        </p:spPr>
        <p:txBody>
          <a:bodyPr/>
          <a:lstStyle/>
          <a:p>
            <a:r>
              <a:rPr lang="en-US"/>
              <a:t>Defects at top of ball</a:t>
            </a:r>
          </a:p>
        </p:txBody>
      </p:sp>
      <p:sp>
        <p:nvSpPr>
          <p:cNvPr id="154627" name="Rectangle 3"/>
          <p:cNvSpPr>
            <a:spLocks noGrp="1" noChangeArrowheads="1"/>
          </p:cNvSpPr>
          <p:nvPr>
            <p:ph type="body" idx="1"/>
          </p:nvPr>
        </p:nvSpPr>
        <p:spPr>
          <a:xfrm>
            <a:off x="5867400" y="1905000"/>
            <a:ext cx="3276600" cy="4114800"/>
          </a:xfrm>
        </p:spPr>
        <p:txBody>
          <a:bodyPr/>
          <a:lstStyle/>
          <a:p>
            <a:r>
              <a:rPr lang="en-US" dirty="0" smtClean="0"/>
              <a:t>At minimum remove soil/bark </a:t>
            </a:r>
            <a:r>
              <a:rPr lang="en-US" dirty="0"/>
              <a:t>from top of root ball and cut circling and crossed roots</a:t>
            </a:r>
          </a:p>
        </p:txBody>
      </p:sp>
      <p:pic>
        <p:nvPicPr>
          <p:cNvPr id="154628" name="Picture 4" descr="red maple"/>
          <p:cNvPicPr>
            <a:picLocks noChangeAspect="1" noChangeArrowheads="1"/>
          </p:cNvPicPr>
          <p:nvPr/>
        </p:nvPicPr>
        <p:blipFill>
          <a:blip r:embed="rId3" cstate="print"/>
          <a:srcRect/>
          <a:stretch>
            <a:fillRect/>
          </a:stretch>
        </p:blipFill>
        <p:spPr bwMode="auto">
          <a:xfrm>
            <a:off x="0" y="1828800"/>
            <a:ext cx="5791200" cy="4191000"/>
          </a:xfrm>
          <a:prstGeom prst="rect">
            <a:avLst/>
          </a:prstGeom>
          <a:noFill/>
          <a:ln w="9525">
            <a:solidFill>
              <a:srgbClr val="000000"/>
            </a:solidFill>
            <a:miter lim="800000"/>
            <a:headEnd/>
            <a:tailEnd/>
          </a:ln>
        </p:spPr>
      </p:pic>
      <p:sp>
        <p:nvSpPr>
          <p:cNvPr id="154629" name="Line 5"/>
          <p:cNvSpPr>
            <a:spLocks noChangeShapeType="1"/>
          </p:cNvSpPr>
          <p:nvPr/>
        </p:nvSpPr>
        <p:spPr bwMode="auto">
          <a:xfrm flipH="1" flipV="1">
            <a:off x="2743200" y="4114800"/>
            <a:ext cx="533400" cy="1676400"/>
          </a:xfrm>
          <a:prstGeom prst="line">
            <a:avLst/>
          </a:prstGeom>
          <a:noFill/>
          <a:ln w="57150">
            <a:solidFill>
              <a:srgbClr val="E20000"/>
            </a:solidFill>
            <a:round/>
            <a:headEnd/>
            <a:tailEnd type="triangle" w="med" len="med"/>
          </a:ln>
          <a:effectLst/>
        </p:spPr>
        <p:txBody>
          <a:bodyPr/>
          <a:lstStyle/>
          <a:p>
            <a:endParaRPr lang="en-US"/>
          </a:p>
        </p:txBody>
      </p:sp>
      <p:sp>
        <p:nvSpPr>
          <p:cNvPr id="154630" name="Line 6"/>
          <p:cNvSpPr>
            <a:spLocks noChangeShapeType="1"/>
          </p:cNvSpPr>
          <p:nvPr/>
        </p:nvSpPr>
        <p:spPr bwMode="auto">
          <a:xfrm flipH="1">
            <a:off x="1905000" y="3657600"/>
            <a:ext cx="457200" cy="228600"/>
          </a:xfrm>
          <a:prstGeom prst="line">
            <a:avLst/>
          </a:prstGeom>
          <a:noFill/>
          <a:ln w="76200" cap="rnd">
            <a:solidFill>
              <a:srgbClr val="E20000"/>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0" name="Picture 12" descr="15"/>
          <p:cNvPicPr>
            <a:picLocks noChangeAspect="1" noChangeArrowheads="1"/>
          </p:cNvPicPr>
          <p:nvPr/>
        </p:nvPicPr>
        <p:blipFill>
          <a:blip r:embed="rId3" cstate="print"/>
          <a:srcRect/>
          <a:stretch>
            <a:fillRect/>
          </a:stretch>
        </p:blipFill>
        <p:spPr bwMode="auto">
          <a:xfrm>
            <a:off x="762000" y="1371600"/>
            <a:ext cx="7848600" cy="5281613"/>
          </a:xfrm>
          <a:prstGeom prst="rect">
            <a:avLst/>
          </a:prstGeom>
          <a:noFill/>
        </p:spPr>
      </p:pic>
      <p:sp>
        <p:nvSpPr>
          <p:cNvPr id="43010" name="Rectangle 2"/>
          <p:cNvSpPr>
            <a:spLocks noGrp="1" noChangeArrowheads="1"/>
          </p:cNvSpPr>
          <p:nvPr>
            <p:ph type="title"/>
          </p:nvPr>
        </p:nvSpPr>
        <p:spPr>
          <a:xfrm>
            <a:off x="304800" y="0"/>
            <a:ext cx="8686800" cy="2057400"/>
          </a:xfrm>
          <a:solidFill>
            <a:schemeClr val="tx1"/>
          </a:solidFill>
        </p:spPr>
        <p:txBody>
          <a:bodyPr/>
          <a:lstStyle/>
          <a:p>
            <a:r>
              <a:rPr lang="en-US"/>
              <a:t>Circling roots – cut them, or tear up the edge of the root ball to spread roots out</a:t>
            </a:r>
          </a:p>
        </p:txBody>
      </p:sp>
      <p:sp>
        <p:nvSpPr>
          <p:cNvPr id="43018" name="Line 10"/>
          <p:cNvSpPr>
            <a:spLocks noChangeShapeType="1"/>
          </p:cNvSpPr>
          <p:nvPr/>
        </p:nvSpPr>
        <p:spPr bwMode="auto">
          <a:xfrm flipV="1">
            <a:off x="1828800" y="3886200"/>
            <a:ext cx="1905000" cy="685800"/>
          </a:xfrm>
          <a:prstGeom prst="line">
            <a:avLst/>
          </a:prstGeom>
          <a:noFill/>
          <a:ln w="57150">
            <a:solidFill>
              <a:srgbClr val="E20000"/>
            </a:solidFill>
            <a:round/>
            <a:headEnd/>
            <a:tailEnd type="triangle" w="med" len="med"/>
          </a:ln>
          <a:effectLst/>
        </p:spPr>
        <p:txBody>
          <a:bodyPr/>
          <a:lstStyle/>
          <a:p>
            <a:endParaRPr lang="en-US"/>
          </a:p>
        </p:txBody>
      </p:sp>
      <p:sp>
        <p:nvSpPr>
          <p:cNvPr id="43019" name="Line 11"/>
          <p:cNvSpPr>
            <a:spLocks noChangeShapeType="1"/>
          </p:cNvSpPr>
          <p:nvPr/>
        </p:nvSpPr>
        <p:spPr bwMode="auto">
          <a:xfrm flipV="1">
            <a:off x="4191000" y="3505200"/>
            <a:ext cx="1828800" cy="762000"/>
          </a:xfrm>
          <a:prstGeom prst="line">
            <a:avLst/>
          </a:prstGeom>
          <a:noFill/>
          <a:ln w="38100">
            <a:solidFill>
              <a:srgbClr val="E2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8229600" cy="609600"/>
          </a:xfrm>
        </p:spPr>
        <p:txBody>
          <a:bodyPr/>
          <a:lstStyle/>
          <a:p>
            <a:r>
              <a:rPr lang="en-US"/>
              <a:t>Cutting circling roots</a:t>
            </a:r>
          </a:p>
        </p:txBody>
      </p:sp>
      <p:sp>
        <p:nvSpPr>
          <p:cNvPr id="35843" name="Rectangle 3"/>
          <p:cNvSpPr>
            <a:spLocks noGrp="1" noChangeArrowheads="1"/>
          </p:cNvSpPr>
          <p:nvPr>
            <p:ph type="body" sz="half" idx="2"/>
          </p:nvPr>
        </p:nvSpPr>
        <p:spPr>
          <a:xfrm>
            <a:off x="990600" y="4724400"/>
            <a:ext cx="6553200" cy="1676400"/>
          </a:xfrm>
        </p:spPr>
        <p:txBody>
          <a:bodyPr/>
          <a:lstStyle/>
          <a:p>
            <a:pPr>
              <a:buClr>
                <a:srgbClr val="FF9900"/>
              </a:buClr>
              <a:buSzPct val="130000"/>
            </a:pPr>
            <a:r>
              <a:rPr lang="en-US" sz="2800"/>
              <a:t>New roots will grow quickly into backfill soil following cutting and stem girdling roots are less likely to form.</a:t>
            </a:r>
          </a:p>
        </p:txBody>
      </p:sp>
      <p:pic>
        <p:nvPicPr>
          <p:cNvPr id="35847" name="Picture 7" descr="16"/>
          <p:cNvPicPr>
            <a:picLocks noChangeAspect="1" noChangeArrowheads="1"/>
          </p:cNvPicPr>
          <p:nvPr/>
        </p:nvPicPr>
        <p:blipFill>
          <a:blip r:embed="rId3" cstate="print"/>
          <a:srcRect/>
          <a:stretch>
            <a:fillRect/>
          </a:stretch>
        </p:blipFill>
        <p:spPr bwMode="auto">
          <a:xfrm>
            <a:off x="2057400" y="1143000"/>
            <a:ext cx="4648200" cy="349091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Right Tree</a:t>
            </a:r>
          </a:p>
        </p:txBody>
      </p:sp>
      <p:sp>
        <p:nvSpPr>
          <p:cNvPr id="14339" name="Rectangle 3"/>
          <p:cNvSpPr>
            <a:spLocks noGrp="1" noChangeArrowheads="1"/>
          </p:cNvSpPr>
          <p:nvPr>
            <p:ph type="body" sz="half" idx="1"/>
          </p:nvPr>
        </p:nvSpPr>
        <p:spPr>
          <a:xfrm>
            <a:off x="1257300" y="1981200"/>
            <a:ext cx="3619500" cy="4114800"/>
          </a:xfrm>
        </p:spPr>
        <p:txBody>
          <a:bodyPr/>
          <a:lstStyle/>
          <a:p>
            <a:r>
              <a:rPr lang="en-US" sz="2800"/>
              <a:t>Growth Factors</a:t>
            </a:r>
          </a:p>
          <a:p>
            <a:pPr lvl="1"/>
            <a:r>
              <a:rPr lang="en-US" sz="2400"/>
              <a:t>Mature size and shape</a:t>
            </a:r>
          </a:p>
          <a:p>
            <a:pPr lvl="1"/>
            <a:r>
              <a:rPr lang="en-US" sz="2400"/>
              <a:t>Growth rate</a:t>
            </a:r>
          </a:p>
          <a:p>
            <a:pPr lvl="1"/>
            <a:r>
              <a:rPr lang="en-US" sz="2400"/>
              <a:t>Branching pattern</a:t>
            </a:r>
          </a:p>
          <a:p>
            <a:pPr lvl="1"/>
            <a:r>
              <a:rPr lang="en-US" sz="2400"/>
              <a:t>Leaves</a:t>
            </a:r>
          </a:p>
          <a:p>
            <a:pPr lvl="1"/>
            <a:r>
              <a:rPr lang="en-US" sz="2400"/>
              <a:t>Flowers, fruit, seeds and bark</a:t>
            </a:r>
          </a:p>
        </p:txBody>
      </p:sp>
      <p:graphicFrame>
        <p:nvGraphicFramePr>
          <p:cNvPr id="14340" name="Object 4"/>
          <p:cNvGraphicFramePr>
            <a:graphicFrameLocks noChangeAspect="1"/>
          </p:cNvGraphicFramePr>
          <p:nvPr>
            <p:ph sz="half" idx="2"/>
          </p:nvPr>
        </p:nvGraphicFramePr>
        <p:xfrm>
          <a:off x="4953000" y="2286000"/>
          <a:ext cx="3810000" cy="2895600"/>
        </p:xfrm>
        <a:graphic>
          <a:graphicData uri="http://schemas.openxmlformats.org/presentationml/2006/ole">
            <p:oleObj spid="_x0000_s205826" name="Drawing" r:id="rId4" imgW="5553090" imgH="3847981"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Defects can be inside root ball</a:t>
            </a:r>
          </a:p>
        </p:txBody>
      </p:sp>
      <p:sp>
        <p:nvSpPr>
          <p:cNvPr id="153603" name="Rectangle 3"/>
          <p:cNvSpPr>
            <a:spLocks noGrp="1" noChangeArrowheads="1"/>
          </p:cNvSpPr>
          <p:nvPr>
            <p:ph type="body" idx="1"/>
          </p:nvPr>
        </p:nvSpPr>
        <p:spPr>
          <a:xfrm>
            <a:off x="6096000" y="1905000"/>
            <a:ext cx="2971800" cy="4267200"/>
          </a:xfrm>
        </p:spPr>
        <p:txBody>
          <a:bodyPr/>
          <a:lstStyle/>
          <a:p>
            <a:pPr>
              <a:lnSpc>
                <a:spcPct val="80000"/>
              </a:lnSpc>
            </a:pPr>
            <a:r>
              <a:rPr lang="en-US" sz="2800"/>
              <a:t>Be sure to look for roots that circle when trees were in a smaller container</a:t>
            </a:r>
          </a:p>
          <a:p>
            <a:pPr>
              <a:lnSpc>
                <a:spcPct val="80000"/>
              </a:lnSpc>
            </a:pPr>
            <a:r>
              <a:rPr lang="en-US" sz="2800"/>
              <a:t>These are difficult to cut because they are hidden in the interior of the ball.</a:t>
            </a:r>
          </a:p>
        </p:txBody>
      </p:sp>
      <p:pic>
        <p:nvPicPr>
          <p:cNvPr id="153605" name="Picture 5" descr="17"/>
          <p:cNvPicPr>
            <a:picLocks noChangeAspect="1" noChangeArrowheads="1"/>
          </p:cNvPicPr>
          <p:nvPr/>
        </p:nvPicPr>
        <p:blipFill>
          <a:blip r:embed="rId3" cstate="print"/>
          <a:srcRect/>
          <a:stretch>
            <a:fillRect/>
          </a:stretch>
        </p:blipFill>
        <p:spPr bwMode="auto">
          <a:xfrm>
            <a:off x="304800" y="1524000"/>
            <a:ext cx="5715000" cy="48196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4419600" y="457200"/>
            <a:ext cx="4419600" cy="2289175"/>
          </a:xfrm>
          <a:prstGeom prst="rect">
            <a:avLst/>
          </a:prstGeom>
          <a:noFill/>
          <a:ln w="9525">
            <a:noFill/>
            <a:miter lim="800000"/>
            <a:headEnd/>
            <a:tailEnd/>
          </a:ln>
          <a:effectLst/>
        </p:spPr>
        <p:txBody>
          <a:bodyPr>
            <a:spAutoFit/>
          </a:bodyPr>
          <a:lstStyle/>
          <a:p>
            <a:pPr>
              <a:spcBef>
                <a:spcPct val="50000"/>
              </a:spcBef>
            </a:pPr>
            <a:r>
              <a:rPr lang="en-US" sz="3600">
                <a:solidFill>
                  <a:schemeClr val="bg1"/>
                </a:solidFill>
                <a:latin typeface="Times New Roman" pitchFamily="18" charset="0"/>
              </a:rPr>
              <a:t>Trees with circling root defects are often found leaning or fallen after a storm.</a:t>
            </a:r>
          </a:p>
        </p:txBody>
      </p:sp>
      <p:pic>
        <p:nvPicPr>
          <p:cNvPr id="52228" name="Picture 4" descr="circlingroot2"/>
          <p:cNvPicPr>
            <a:picLocks noChangeAspect="1" noChangeArrowheads="1"/>
          </p:cNvPicPr>
          <p:nvPr/>
        </p:nvPicPr>
        <p:blipFill>
          <a:blip r:embed="rId3" cstate="print"/>
          <a:srcRect/>
          <a:stretch>
            <a:fillRect/>
          </a:stretch>
        </p:blipFill>
        <p:spPr bwMode="auto">
          <a:xfrm>
            <a:off x="4343400" y="3429000"/>
            <a:ext cx="4664075" cy="3200400"/>
          </a:xfrm>
          <a:prstGeom prst="rect">
            <a:avLst/>
          </a:prstGeom>
          <a:noFill/>
        </p:spPr>
      </p:pic>
      <p:pic>
        <p:nvPicPr>
          <p:cNvPr id="52229" name="Picture 5" descr="circlingroot3"/>
          <p:cNvPicPr>
            <a:picLocks noChangeAspect="1" noChangeArrowheads="1"/>
          </p:cNvPicPr>
          <p:nvPr/>
        </p:nvPicPr>
        <p:blipFill>
          <a:blip r:embed="rId4" cstate="print"/>
          <a:srcRect/>
          <a:stretch>
            <a:fillRect/>
          </a:stretch>
        </p:blipFill>
        <p:spPr bwMode="auto">
          <a:xfrm>
            <a:off x="152400" y="685800"/>
            <a:ext cx="3949700" cy="5943600"/>
          </a:xfrm>
          <a:prstGeom prst="rect">
            <a:avLst/>
          </a:prstGeom>
          <a:noFill/>
        </p:spPr>
      </p:pic>
      <p:sp>
        <p:nvSpPr>
          <p:cNvPr id="52230" name="Line 6"/>
          <p:cNvSpPr>
            <a:spLocks noChangeShapeType="1"/>
          </p:cNvSpPr>
          <p:nvPr/>
        </p:nvSpPr>
        <p:spPr bwMode="auto">
          <a:xfrm flipH="1">
            <a:off x="5029200" y="3276600"/>
            <a:ext cx="457200" cy="1371600"/>
          </a:xfrm>
          <a:prstGeom prst="line">
            <a:avLst/>
          </a:prstGeom>
          <a:noFill/>
          <a:ln w="5715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50179"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b="1" u="sng"/>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a:t>
            </a:r>
          </a:p>
          <a:p>
            <a:pPr marL="609600" indent="-609600">
              <a:lnSpc>
                <a:spcPct val="90000"/>
              </a:lnSpc>
              <a:buFontTx/>
              <a:buAutoNum type="arabicPeriod"/>
            </a:pPr>
            <a:r>
              <a:rPr lang="en-US" sz="2600"/>
              <a:t>Stake and prune if needed</a:t>
            </a:r>
          </a:p>
        </p:txBody>
      </p:sp>
      <p:pic>
        <p:nvPicPr>
          <p:cNvPr id="5" name="Picture 6" descr="shallowhole"/>
          <p:cNvPicPr>
            <a:picLocks noChangeAspect="1" noChangeArrowheads="1"/>
          </p:cNvPicPr>
          <p:nvPr/>
        </p:nvPicPr>
        <p:blipFill>
          <a:blip r:embed="rId3" cstate="print"/>
          <a:srcRect/>
          <a:stretch>
            <a:fillRect/>
          </a:stretch>
        </p:blipFill>
        <p:spPr bwMode="auto">
          <a:xfrm>
            <a:off x="5056187" y="2209800"/>
            <a:ext cx="4087813" cy="2400918"/>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228600"/>
            <a:ext cx="6553200" cy="1447800"/>
          </a:xfrm>
        </p:spPr>
        <p:txBody>
          <a:bodyPr/>
          <a:lstStyle/>
          <a:p>
            <a:r>
              <a:rPr lang="en-US"/>
              <a:t>Lifting tree into the planting hole</a:t>
            </a:r>
          </a:p>
        </p:txBody>
      </p:sp>
      <p:sp>
        <p:nvSpPr>
          <p:cNvPr id="54275" name="Rectangle 3"/>
          <p:cNvSpPr>
            <a:spLocks noGrp="1" noChangeArrowheads="1"/>
          </p:cNvSpPr>
          <p:nvPr>
            <p:ph type="body" sz="half" idx="2"/>
          </p:nvPr>
        </p:nvSpPr>
        <p:spPr>
          <a:xfrm>
            <a:off x="5410200" y="1981200"/>
            <a:ext cx="3657600" cy="3886200"/>
          </a:xfrm>
        </p:spPr>
        <p:txBody>
          <a:bodyPr/>
          <a:lstStyle/>
          <a:p>
            <a:pPr>
              <a:buClr>
                <a:srgbClr val="FF9900"/>
              </a:buClr>
              <a:buSzPct val="130000"/>
            </a:pPr>
            <a:r>
              <a:rPr lang="en-US" sz="2800"/>
              <a:t>To avoid damage when setting the tree in the hole, lift the tree with straps or rope around the root ball, not by the trunk.</a:t>
            </a:r>
          </a:p>
        </p:txBody>
      </p:sp>
      <p:pic>
        <p:nvPicPr>
          <p:cNvPr id="54277" name="Picture 5" descr="placetree"/>
          <p:cNvPicPr>
            <a:picLocks noChangeAspect="1" noChangeArrowheads="1"/>
          </p:cNvPicPr>
          <p:nvPr/>
        </p:nvPicPr>
        <p:blipFill>
          <a:blip r:embed="rId3" cstate="print"/>
          <a:srcRect/>
          <a:stretch>
            <a:fillRect/>
          </a:stretch>
        </p:blipFill>
        <p:spPr bwMode="auto">
          <a:xfrm>
            <a:off x="228600" y="1905000"/>
            <a:ext cx="5121275" cy="4233863"/>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64515"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b="1" u="sng"/>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a:t>
            </a:r>
          </a:p>
          <a:p>
            <a:pPr marL="609600" indent="-609600">
              <a:lnSpc>
                <a:spcPct val="90000"/>
              </a:lnSpc>
              <a:buFontTx/>
              <a:buAutoNum type="arabicPeriod"/>
            </a:pPr>
            <a:r>
              <a:rPr lang="en-US" sz="2600"/>
              <a:t>Stake and prune if needed</a:t>
            </a:r>
          </a:p>
        </p:txBody>
      </p:sp>
      <p:pic>
        <p:nvPicPr>
          <p:cNvPr id="64517" name="Picture 5" descr="3"/>
          <p:cNvPicPr>
            <a:picLocks noChangeAspect="1" noChangeArrowheads="1"/>
          </p:cNvPicPr>
          <p:nvPr/>
        </p:nvPicPr>
        <p:blipFill>
          <a:blip r:embed="rId3" cstate="print"/>
          <a:srcRect/>
          <a:stretch>
            <a:fillRect/>
          </a:stretch>
        </p:blipFill>
        <p:spPr bwMode="auto">
          <a:xfrm>
            <a:off x="5029200" y="1524000"/>
            <a:ext cx="3808413" cy="426720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9144000" cy="762000"/>
          </a:xfrm>
        </p:spPr>
        <p:txBody>
          <a:bodyPr/>
          <a:lstStyle/>
          <a:p>
            <a:r>
              <a:rPr lang="en-US"/>
              <a:t>Position the tree in the soil</a:t>
            </a:r>
          </a:p>
        </p:txBody>
      </p:sp>
      <p:sp>
        <p:nvSpPr>
          <p:cNvPr id="56323" name="Rectangle 3"/>
          <p:cNvSpPr>
            <a:spLocks noGrp="1" noChangeArrowheads="1"/>
          </p:cNvSpPr>
          <p:nvPr>
            <p:ph type="body" sz="half" idx="1"/>
          </p:nvPr>
        </p:nvSpPr>
        <p:spPr>
          <a:xfrm>
            <a:off x="0" y="1524000"/>
            <a:ext cx="3124200" cy="2514600"/>
          </a:xfrm>
        </p:spPr>
        <p:txBody>
          <a:bodyPr/>
          <a:lstStyle/>
          <a:p>
            <a:pPr>
              <a:lnSpc>
                <a:spcPct val="90000"/>
              </a:lnSpc>
              <a:buClr>
                <a:srgbClr val="FF9900"/>
              </a:buClr>
              <a:buSzPct val="130000"/>
            </a:pPr>
            <a:r>
              <a:rPr lang="en-US" sz="2800"/>
              <a:t>Many professionals agree that it is better to plant the tree a little high than too deeply.</a:t>
            </a:r>
          </a:p>
        </p:txBody>
      </p:sp>
      <p:sp>
        <p:nvSpPr>
          <p:cNvPr id="56325" name="Text Box 5"/>
          <p:cNvSpPr txBox="1">
            <a:spLocks noChangeArrowheads="1"/>
          </p:cNvSpPr>
          <p:nvPr/>
        </p:nvSpPr>
        <p:spPr bwMode="auto">
          <a:xfrm>
            <a:off x="381000" y="5181600"/>
            <a:ext cx="8610600" cy="519113"/>
          </a:xfrm>
          <a:prstGeom prst="rect">
            <a:avLst/>
          </a:prstGeom>
          <a:noFill/>
          <a:ln w="9525">
            <a:noFill/>
            <a:miter lim="800000"/>
            <a:headEnd/>
            <a:tailEnd/>
          </a:ln>
          <a:effectLst/>
        </p:spPr>
        <p:txBody>
          <a:bodyPr>
            <a:spAutoFit/>
          </a:bodyPr>
          <a:lstStyle/>
          <a:p>
            <a:pPr>
              <a:spcBef>
                <a:spcPct val="20000"/>
              </a:spcBef>
              <a:buClr>
                <a:srgbClr val="000066"/>
              </a:buClr>
              <a:buSzPct val="60000"/>
              <a:buFont typeface="Wingdings" pitchFamily="2" charset="2"/>
              <a:buNone/>
            </a:pPr>
            <a:endParaRPr lang="en-US" sz="2800">
              <a:solidFill>
                <a:schemeClr val="bg1"/>
              </a:solidFill>
              <a:latin typeface="Times New Roman" pitchFamily="18" charset="0"/>
            </a:endParaRPr>
          </a:p>
        </p:txBody>
      </p:sp>
      <p:pic>
        <p:nvPicPr>
          <p:cNvPr id="56326" name="Picture 6" descr="shallowhole"/>
          <p:cNvPicPr>
            <a:picLocks noChangeAspect="1" noChangeArrowheads="1"/>
          </p:cNvPicPr>
          <p:nvPr/>
        </p:nvPicPr>
        <p:blipFill>
          <a:blip r:embed="rId3" cstate="print"/>
          <a:srcRect/>
          <a:stretch>
            <a:fillRect/>
          </a:stretch>
        </p:blipFill>
        <p:spPr bwMode="auto">
          <a:xfrm>
            <a:off x="3048000" y="1447800"/>
            <a:ext cx="5916613" cy="3475038"/>
          </a:xfrm>
          <a:prstGeom prst="rect">
            <a:avLst/>
          </a:prstGeom>
          <a:noFill/>
        </p:spPr>
      </p:pic>
      <p:sp>
        <p:nvSpPr>
          <p:cNvPr id="56327" name="Rectangle 7"/>
          <p:cNvSpPr>
            <a:spLocks noChangeArrowheads="1"/>
          </p:cNvSpPr>
          <p:nvPr/>
        </p:nvSpPr>
        <p:spPr bwMode="auto">
          <a:xfrm>
            <a:off x="152400" y="5181600"/>
            <a:ext cx="8839200" cy="1244600"/>
          </a:xfrm>
          <a:prstGeom prst="rect">
            <a:avLst/>
          </a:prstGeom>
          <a:noFill/>
          <a:ln w="9525">
            <a:noFill/>
            <a:miter lim="800000"/>
            <a:headEnd/>
            <a:tailEnd/>
          </a:ln>
          <a:effectLst/>
        </p:spPr>
        <p:txBody>
          <a:bodyPr>
            <a:spAutoFit/>
          </a:bodyPr>
          <a:lstStyle/>
          <a:p>
            <a:pPr marL="339725" indent="-339725">
              <a:lnSpc>
                <a:spcPct val="90000"/>
              </a:lnSpc>
              <a:spcBef>
                <a:spcPct val="20000"/>
              </a:spcBef>
              <a:buClr>
                <a:srgbClr val="FF9900"/>
              </a:buClr>
              <a:buSzPct val="130000"/>
              <a:buFontTx/>
              <a:buChar char="•"/>
            </a:pPr>
            <a:r>
              <a:rPr lang="en-US" sz="2800">
                <a:solidFill>
                  <a:schemeClr val="bg1"/>
                </a:solidFill>
                <a:latin typeface="Times New Roman" pitchFamily="18" charset="0"/>
              </a:rPr>
              <a:t>When the top-most root is too deep in the root ball, set the top of the ball several inches higher than the landscape soil to adjust as shown above.</a:t>
            </a:r>
          </a:p>
        </p:txBody>
      </p:sp>
      <p:sp>
        <p:nvSpPr>
          <p:cNvPr id="56328" name="Line 8"/>
          <p:cNvSpPr>
            <a:spLocks noChangeShapeType="1"/>
          </p:cNvSpPr>
          <p:nvPr/>
        </p:nvSpPr>
        <p:spPr bwMode="auto">
          <a:xfrm>
            <a:off x="5181600" y="2743200"/>
            <a:ext cx="228600" cy="1066800"/>
          </a:xfrm>
          <a:prstGeom prst="line">
            <a:avLst/>
          </a:prstGeom>
          <a:noFill/>
          <a:ln w="38100">
            <a:solidFill>
              <a:srgbClr val="E2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152400"/>
            <a:ext cx="7315200" cy="1219200"/>
          </a:xfrm>
        </p:spPr>
        <p:txBody>
          <a:bodyPr/>
          <a:lstStyle/>
          <a:p>
            <a:r>
              <a:rPr lang="en-US"/>
              <a:t>TOO DEEP! - add soil to bottom of hole</a:t>
            </a:r>
          </a:p>
        </p:txBody>
      </p:sp>
      <p:pic>
        <p:nvPicPr>
          <p:cNvPr id="89092" name="Picture 4" descr="deephole"/>
          <p:cNvPicPr>
            <a:picLocks noChangeAspect="1" noChangeArrowheads="1"/>
          </p:cNvPicPr>
          <p:nvPr/>
        </p:nvPicPr>
        <p:blipFill>
          <a:blip r:embed="rId3" cstate="print"/>
          <a:srcRect/>
          <a:stretch>
            <a:fillRect/>
          </a:stretch>
        </p:blipFill>
        <p:spPr bwMode="auto">
          <a:xfrm>
            <a:off x="990600" y="1524000"/>
            <a:ext cx="7212013" cy="517525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1905000" y="1828800"/>
            <a:ext cx="5562600" cy="946150"/>
          </a:xfrm>
          <a:prstGeom prst="rect">
            <a:avLst/>
          </a:prstGeom>
          <a:noFill/>
          <a:ln w="9525">
            <a:noFill/>
            <a:miter lim="800000"/>
            <a:headEnd/>
            <a:tailEnd/>
          </a:ln>
          <a:effectLst/>
        </p:spPr>
        <p:txBody>
          <a:bodyPr>
            <a:spAutoFit/>
          </a:bodyPr>
          <a:lstStyle/>
          <a:p>
            <a:pPr indent="287338" algn="ctr">
              <a:spcBef>
                <a:spcPct val="50000"/>
              </a:spcBef>
              <a:buClr>
                <a:srgbClr val="FF9900"/>
              </a:buClr>
              <a:buSzPct val="130000"/>
              <a:buFontTx/>
              <a:buChar char="•"/>
            </a:pPr>
            <a:r>
              <a:rPr lang="en-US" sz="2800">
                <a:solidFill>
                  <a:schemeClr val="bg1"/>
                </a:solidFill>
                <a:latin typeface="Times New Roman" pitchFamily="18" charset="0"/>
              </a:rPr>
              <a:t>Soil intercepts water meant for the root ball causing roots to dry out. </a:t>
            </a:r>
          </a:p>
        </p:txBody>
      </p:sp>
      <p:sp>
        <p:nvSpPr>
          <p:cNvPr id="91140" name="Rectangle 4"/>
          <p:cNvSpPr>
            <a:spLocks noGrp="1" noChangeArrowheads="1"/>
          </p:cNvSpPr>
          <p:nvPr>
            <p:ph type="title"/>
          </p:nvPr>
        </p:nvSpPr>
        <p:spPr>
          <a:xfrm>
            <a:off x="533400" y="152400"/>
            <a:ext cx="8153400" cy="1447800"/>
          </a:xfrm>
          <a:noFill/>
          <a:ln/>
        </p:spPr>
        <p:txBody>
          <a:bodyPr lIns="92075" tIns="46038" rIns="92075" bIns="46038"/>
          <a:lstStyle/>
          <a:p>
            <a:r>
              <a:rPr lang="en-US"/>
              <a:t>Effect of planting depth on stress after planting</a:t>
            </a:r>
          </a:p>
        </p:txBody>
      </p:sp>
      <p:pic>
        <p:nvPicPr>
          <p:cNvPr id="91142" name="Picture 6" descr="deepplanting­_drawing2"/>
          <p:cNvPicPr>
            <a:picLocks noChangeAspect="1" noChangeArrowheads="1"/>
          </p:cNvPicPr>
          <p:nvPr/>
        </p:nvPicPr>
        <p:blipFill>
          <a:blip r:embed="rId3" cstate="print"/>
          <a:srcRect/>
          <a:stretch>
            <a:fillRect/>
          </a:stretch>
        </p:blipFill>
        <p:spPr bwMode="auto">
          <a:xfrm>
            <a:off x="1143000" y="3048000"/>
            <a:ext cx="6977063" cy="3479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68611"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b="1" u="sng"/>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 </a:t>
            </a:r>
          </a:p>
          <a:p>
            <a:pPr marL="609600" indent="-609600">
              <a:lnSpc>
                <a:spcPct val="90000"/>
              </a:lnSpc>
              <a:buFontTx/>
              <a:buAutoNum type="arabicPeriod"/>
            </a:pPr>
            <a:r>
              <a:rPr lang="en-US" sz="2600"/>
              <a:t>Stake and prune if needed</a:t>
            </a:r>
          </a:p>
        </p:txBody>
      </p:sp>
      <p:pic>
        <p:nvPicPr>
          <p:cNvPr id="68614" name="Picture 6" descr="3"/>
          <p:cNvPicPr>
            <a:picLocks noChangeAspect="1" noChangeArrowheads="1"/>
          </p:cNvPicPr>
          <p:nvPr/>
        </p:nvPicPr>
        <p:blipFill>
          <a:blip r:embed="rId3" cstate="print"/>
          <a:srcRect/>
          <a:stretch>
            <a:fillRect/>
          </a:stretch>
        </p:blipFill>
        <p:spPr bwMode="auto">
          <a:xfrm>
            <a:off x="5029200" y="1600200"/>
            <a:ext cx="3808413" cy="41148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815975"/>
          </a:xfrm>
        </p:spPr>
        <p:txBody>
          <a:bodyPr/>
          <a:lstStyle/>
          <a:p>
            <a:r>
              <a:rPr lang="en-US"/>
              <a:t>Straighten the tree</a:t>
            </a:r>
          </a:p>
        </p:txBody>
      </p:sp>
      <p:sp>
        <p:nvSpPr>
          <p:cNvPr id="72707" name="Rectangle 3"/>
          <p:cNvSpPr>
            <a:spLocks noGrp="1" noChangeArrowheads="1"/>
          </p:cNvSpPr>
          <p:nvPr>
            <p:ph type="body" sz="half" idx="2"/>
          </p:nvPr>
        </p:nvSpPr>
        <p:spPr>
          <a:xfrm>
            <a:off x="4038600" y="1524000"/>
            <a:ext cx="4724400" cy="2198688"/>
          </a:xfrm>
        </p:spPr>
        <p:txBody>
          <a:bodyPr/>
          <a:lstStyle/>
          <a:p>
            <a:pPr>
              <a:buClr>
                <a:srgbClr val="FF9900"/>
              </a:buClr>
              <a:buSzPct val="130000"/>
            </a:pPr>
            <a:r>
              <a:rPr lang="en-US" sz="2800" dirty="0"/>
              <a:t>Before adding backfill, be sure to check that the tree is straight by looking at it from two perpendicular directions.</a:t>
            </a:r>
          </a:p>
        </p:txBody>
      </p:sp>
      <p:pic>
        <p:nvPicPr>
          <p:cNvPr id="72711" name="Picture 7" descr="straight2"/>
          <p:cNvPicPr>
            <a:picLocks noChangeAspect="1" noChangeArrowheads="1"/>
          </p:cNvPicPr>
          <p:nvPr/>
        </p:nvPicPr>
        <p:blipFill>
          <a:blip r:embed="rId3" cstate="print"/>
          <a:srcRect/>
          <a:stretch>
            <a:fillRect/>
          </a:stretch>
        </p:blipFill>
        <p:spPr bwMode="auto">
          <a:xfrm>
            <a:off x="609600" y="1676400"/>
            <a:ext cx="3108325" cy="4754563"/>
          </a:xfrm>
          <a:prstGeom prst="rect">
            <a:avLst/>
          </a:prstGeom>
          <a:noFill/>
        </p:spPr>
      </p:pic>
      <p:pic>
        <p:nvPicPr>
          <p:cNvPr id="72712" name="Picture 8" descr="C:\Documents and Settings\GLOVETA\Local Settings\Temporary Internet Files\Content.IE5\Y8NERWIE\MPj04388160000[1].jpg"/>
          <p:cNvPicPr>
            <a:picLocks noChangeAspect="1" noChangeArrowheads="1"/>
          </p:cNvPicPr>
          <p:nvPr/>
        </p:nvPicPr>
        <p:blipFill>
          <a:blip r:embed="rId4" cstate="print"/>
          <a:srcRect/>
          <a:stretch>
            <a:fillRect/>
          </a:stretch>
        </p:blipFill>
        <p:spPr bwMode="auto">
          <a:xfrm>
            <a:off x="4953000" y="3657600"/>
            <a:ext cx="2817943" cy="280720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7772400" cy="1143000"/>
          </a:xfrm>
        </p:spPr>
        <p:txBody>
          <a:bodyPr/>
          <a:lstStyle/>
          <a:p>
            <a:r>
              <a:rPr lang="en-US" dirty="0"/>
              <a:t>Right Tree</a:t>
            </a:r>
          </a:p>
        </p:txBody>
      </p:sp>
      <p:sp>
        <p:nvSpPr>
          <p:cNvPr id="15363" name="Rectangle 3"/>
          <p:cNvSpPr>
            <a:spLocks noGrp="1" noChangeArrowheads="1"/>
          </p:cNvSpPr>
          <p:nvPr>
            <p:ph type="body" sz="half" idx="1"/>
          </p:nvPr>
        </p:nvSpPr>
        <p:spPr>
          <a:xfrm>
            <a:off x="533400" y="2133600"/>
            <a:ext cx="3810000" cy="4114800"/>
          </a:xfrm>
        </p:spPr>
        <p:txBody>
          <a:bodyPr/>
          <a:lstStyle/>
          <a:p>
            <a:pPr>
              <a:buNone/>
            </a:pPr>
            <a:r>
              <a:rPr lang="en-US" dirty="0" smtClean="0"/>
              <a:t>Soil situation</a:t>
            </a:r>
          </a:p>
          <a:p>
            <a:r>
              <a:rPr lang="en-US" sz="2800" dirty="0" smtClean="0"/>
              <a:t>Compacted</a:t>
            </a:r>
          </a:p>
          <a:p>
            <a:r>
              <a:rPr lang="en-US" sz="2800" dirty="0" smtClean="0"/>
              <a:t>Heavy clay</a:t>
            </a:r>
          </a:p>
          <a:p>
            <a:r>
              <a:rPr lang="en-US" sz="2800" dirty="0" smtClean="0"/>
              <a:t>Poorly drained</a:t>
            </a:r>
          </a:p>
          <a:p>
            <a:r>
              <a:rPr lang="en-US" sz="2800" dirty="0" smtClean="0"/>
              <a:t>Low/High pH</a:t>
            </a:r>
          </a:p>
          <a:p>
            <a:r>
              <a:rPr lang="en-US" sz="2800" dirty="0" smtClean="0"/>
              <a:t>Etc</a:t>
            </a:r>
          </a:p>
          <a:p>
            <a:pPr>
              <a:buNone/>
            </a:pPr>
            <a:r>
              <a:rPr lang="en-US" sz="2800" dirty="0" smtClean="0"/>
              <a:t>(don’t fight the site)</a:t>
            </a:r>
            <a:endParaRPr lang="en-US" sz="2800" dirty="0"/>
          </a:p>
        </p:txBody>
      </p:sp>
      <p:graphicFrame>
        <p:nvGraphicFramePr>
          <p:cNvPr id="15364" name="Object 4"/>
          <p:cNvGraphicFramePr>
            <a:graphicFrameLocks noChangeAspect="1"/>
          </p:cNvGraphicFramePr>
          <p:nvPr>
            <p:ph sz="half" idx="2"/>
          </p:nvPr>
        </p:nvGraphicFramePr>
        <p:xfrm>
          <a:off x="3886200" y="2362200"/>
          <a:ext cx="4953000" cy="3694113"/>
        </p:xfrm>
        <a:graphic>
          <a:graphicData uri="http://schemas.openxmlformats.org/presentationml/2006/ole">
            <p:oleObj spid="_x0000_s206850" name="Drawing" r:id="rId4" imgW="8992863" imgH="6705416"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84995"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b="1" u="sng"/>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 </a:t>
            </a:r>
          </a:p>
          <a:p>
            <a:pPr marL="609600" indent="-609600">
              <a:lnSpc>
                <a:spcPct val="90000"/>
              </a:lnSpc>
              <a:buFontTx/>
              <a:buAutoNum type="arabicPeriod"/>
            </a:pPr>
            <a:r>
              <a:rPr lang="en-US" sz="2600"/>
              <a:t>Stake and prune if needed</a:t>
            </a:r>
          </a:p>
        </p:txBody>
      </p:sp>
      <p:pic>
        <p:nvPicPr>
          <p:cNvPr id="84997" name="Picture 5" descr="3"/>
          <p:cNvPicPr>
            <a:picLocks noChangeAspect="1" noChangeArrowheads="1"/>
          </p:cNvPicPr>
          <p:nvPr/>
        </p:nvPicPr>
        <p:blipFill>
          <a:blip r:embed="rId3" cstate="print"/>
          <a:srcRect/>
          <a:stretch>
            <a:fillRect/>
          </a:stretch>
        </p:blipFill>
        <p:spPr bwMode="auto">
          <a:xfrm>
            <a:off x="5105400" y="1371600"/>
            <a:ext cx="3879850" cy="42672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 y="228600"/>
            <a:ext cx="8839200" cy="838200"/>
          </a:xfrm>
        </p:spPr>
        <p:txBody>
          <a:bodyPr/>
          <a:lstStyle/>
          <a:p>
            <a:r>
              <a:rPr lang="en-US"/>
              <a:t>Balled-in-burlap trees</a:t>
            </a:r>
          </a:p>
        </p:txBody>
      </p:sp>
      <p:sp>
        <p:nvSpPr>
          <p:cNvPr id="74755" name="Rectangle 3"/>
          <p:cNvSpPr>
            <a:spLocks noGrp="1" noChangeArrowheads="1"/>
          </p:cNvSpPr>
          <p:nvPr>
            <p:ph type="body" sz="half" idx="1"/>
          </p:nvPr>
        </p:nvSpPr>
        <p:spPr>
          <a:xfrm>
            <a:off x="457200" y="1219200"/>
            <a:ext cx="8458200" cy="1066800"/>
          </a:xfrm>
        </p:spPr>
        <p:txBody>
          <a:bodyPr/>
          <a:lstStyle/>
          <a:p>
            <a:pPr>
              <a:lnSpc>
                <a:spcPct val="90000"/>
              </a:lnSpc>
              <a:buClr>
                <a:srgbClr val="FF9900"/>
              </a:buClr>
              <a:buSzPct val="130000"/>
            </a:pPr>
            <a:r>
              <a:rPr lang="en-US" sz="2800" dirty="0"/>
              <a:t>Burlap should </a:t>
            </a:r>
            <a:r>
              <a:rPr lang="en-US" sz="2800" dirty="0" smtClean="0"/>
              <a:t>at least be </a:t>
            </a:r>
            <a:r>
              <a:rPr lang="en-US" sz="2800" dirty="0"/>
              <a:t>removed from the bottom of the trunk and the top of root ball</a:t>
            </a:r>
            <a:r>
              <a:rPr lang="en-US" sz="2800" dirty="0" smtClean="0"/>
              <a:t>.  Better if removed entirely – some “burlap” is synthetic and will not rot.</a:t>
            </a:r>
            <a:endParaRPr lang="en-US" sz="2800" dirty="0"/>
          </a:p>
        </p:txBody>
      </p:sp>
      <p:pic>
        <p:nvPicPr>
          <p:cNvPr id="74760" name="Picture 8" descr="burlap1a"/>
          <p:cNvPicPr>
            <a:picLocks noChangeAspect="1" noChangeArrowheads="1"/>
          </p:cNvPicPr>
          <p:nvPr/>
        </p:nvPicPr>
        <p:blipFill>
          <a:blip r:embed="rId3" cstate="print"/>
          <a:srcRect/>
          <a:stretch>
            <a:fillRect/>
          </a:stretch>
        </p:blipFill>
        <p:spPr bwMode="auto">
          <a:xfrm>
            <a:off x="1676400" y="2819400"/>
            <a:ext cx="5627688" cy="3767138"/>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152400"/>
            <a:ext cx="9144000" cy="609600"/>
          </a:xfrm>
        </p:spPr>
        <p:txBody>
          <a:bodyPr/>
          <a:lstStyle/>
          <a:p>
            <a:r>
              <a:rPr lang="en-US"/>
              <a:t>Remove all synthetic burlap</a:t>
            </a:r>
          </a:p>
        </p:txBody>
      </p:sp>
      <p:sp>
        <p:nvSpPr>
          <p:cNvPr id="76803" name="Rectangle 3"/>
          <p:cNvSpPr>
            <a:spLocks noGrp="1" noChangeArrowheads="1"/>
          </p:cNvSpPr>
          <p:nvPr>
            <p:ph type="body" sz="half" idx="1"/>
          </p:nvPr>
        </p:nvSpPr>
        <p:spPr>
          <a:xfrm>
            <a:off x="457200" y="4572000"/>
            <a:ext cx="8382000" cy="2286000"/>
          </a:xfrm>
        </p:spPr>
        <p:txBody>
          <a:bodyPr/>
          <a:lstStyle/>
          <a:p>
            <a:pPr>
              <a:lnSpc>
                <a:spcPct val="90000"/>
              </a:lnSpc>
              <a:buClr>
                <a:srgbClr val="FF9900"/>
              </a:buClr>
              <a:buSzPct val="130000"/>
            </a:pPr>
            <a:r>
              <a:rPr lang="en-US" sz="2800"/>
              <a:t>Synthetic burlap melts into a plastic goo while real burlap flames and turns to ash when lit.</a:t>
            </a:r>
          </a:p>
          <a:p>
            <a:pPr>
              <a:lnSpc>
                <a:spcPct val="90000"/>
              </a:lnSpc>
              <a:buClr>
                <a:srgbClr val="FF9900"/>
              </a:buClr>
              <a:buSzPct val="130000"/>
            </a:pPr>
            <a:r>
              <a:rPr lang="en-US" sz="2800"/>
              <a:t>If burlap is synthetic, be sure to remove all of it with a pruner, knife or other sharp blade.</a:t>
            </a:r>
          </a:p>
        </p:txBody>
      </p:sp>
      <p:pic>
        <p:nvPicPr>
          <p:cNvPr id="76805" name="Picture 5" descr="burlap2a"/>
          <p:cNvPicPr>
            <a:picLocks noChangeAspect="1" noChangeArrowheads="1"/>
          </p:cNvPicPr>
          <p:nvPr/>
        </p:nvPicPr>
        <p:blipFill>
          <a:blip r:embed="rId3" cstate="print"/>
          <a:srcRect/>
          <a:stretch>
            <a:fillRect/>
          </a:stretch>
        </p:blipFill>
        <p:spPr bwMode="auto">
          <a:xfrm>
            <a:off x="2057400" y="914400"/>
            <a:ext cx="5029200" cy="3360738"/>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838200"/>
          </a:xfrm>
        </p:spPr>
        <p:txBody>
          <a:bodyPr/>
          <a:lstStyle/>
          <a:p>
            <a:r>
              <a:rPr lang="en-US"/>
              <a:t>Synthetic burlap can girdle roots</a:t>
            </a:r>
          </a:p>
        </p:txBody>
      </p:sp>
      <p:sp>
        <p:nvSpPr>
          <p:cNvPr id="78851" name="Rectangle 3"/>
          <p:cNvSpPr>
            <a:spLocks noGrp="1" noChangeArrowheads="1"/>
          </p:cNvSpPr>
          <p:nvPr>
            <p:ph type="body" sz="half" idx="3"/>
          </p:nvPr>
        </p:nvSpPr>
        <p:spPr>
          <a:xfrm>
            <a:off x="4648200" y="1066800"/>
            <a:ext cx="4495800" cy="2819400"/>
          </a:xfrm>
        </p:spPr>
        <p:txBody>
          <a:bodyPr/>
          <a:lstStyle/>
          <a:p>
            <a:pPr>
              <a:buClr>
                <a:srgbClr val="FF9900"/>
              </a:buClr>
              <a:buSzPct val="130000"/>
            </a:pPr>
            <a:r>
              <a:rPr lang="en-US" sz="2800"/>
              <a:t>Roots grow through artificial burlap with little difficulty, but as the roots attempt to expand in diameter, they become girdled or strangled.</a:t>
            </a:r>
          </a:p>
        </p:txBody>
      </p:sp>
      <p:sp>
        <p:nvSpPr>
          <p:cNvPr id="78856" name="Rectangle 8"/>
          <p:cNvSpPr>
            <a:spLocks noChangeArrowheads="1"/>
          </p:cNvSpPr>
          <p:nvPr/>
        </p:nvSpPr>
        <p:spPr bwMode="auto">
          <a:xfrm>
            <a:off x="4648200" y="4191000"/>
            <a:ext cx="4495800" cy="2286000"/>
          </a:xfrm>
          <a:prstGeom prst="rect">
            <a:avLst/>
          </a:prstGeom>
          <a:noFill/>
          <a:ln w="9525">
            <a:noFill/>
            <a:miter lim="800000"/>
            <a:headEnd/>
            <a:tailEnd/>
          </a:ln>
          <a:effectLst/>
        </p:spPr>
        <p:txBody>
          <a:bodyPr/>
          <a:lstStyle/>
          <a:p>
            <a:pPr marL="342900" indent="-342900">
              <a:spcBef>
                <a:spcPct val="20000"/>
              </a:spcBef>
              <a:buClr>
                <a:srgbClr val="FF9900"/>
              </a:buClr>
              <a:buSzPct val="130000"/>
              <a:buFontTx/>
              <a:buChar char="•"/>
            </a:pPr>
            <a:r>
              <a:rPr lang="en-US" sz="2800">
                <a:solidFill>
                  <a:schemeClr val="bg1"/>
                </a:solidFill>
                <a:latin typeface="Times New Roman" pitchFamily="18" charset="0"/>
              </a:rPr>
              <a:t>Each of these roots is very easy to break off at the burlap because there is very little wood that developed through the burlap.</a:t>
            </a:r>
          </a:p>
        </p:txBody>
      </p:sp>
      <p:pic>
        <p:nvPicPr>
          <p:cNvPr id="78857" name="Picture 9" descr="burlap3a"/>
          <p:cNvPicPr>
            <a:picLocks noGrp="1" noChangeAspect="1" noChangeArrowheads="1"/>
          </p:cNvPicPr>
          <p:nvPr>
            <p:ph sz="quarter" idx="1"/>
          </p:nvPr>
        </p:nvPicPr>
        <p:blipFill>
          <a:blip r:embed="rId3" cstate="print"/>
          <a:srcRect/>
          <a:stretch>
            <a:fillRect/>
          </a:stretch>
        </p:blipFill>
        <p:spPr>
          <a:xfrm>
            <a:off x="228600" y="1066800"/>
            <a:ext cx="4233863" cy="2835275"/>
          </a:xfrm>
          <a:noFill/>
          <a:ln/>
        </p:spPr>
      </p:pic>
      <p:pic>
        <p:nvPicPr>
          <p:cNvPr id="78858" name="Picture 10" descr="burlap4"/>
          <p:cNvPicPr>
            <a:picLocks noGrp="1" noChangeAspect="1" noChangeArrowheads="1"/>
          </p:cNvPicPr>
          <p:nvPr>
            <p:ph sz="quarter" idx="2"/>
          </p:nvPr>
        </p:nvPicPr>
        <p:blipFill>
          <a:blip r:embed="rId4" cstate="print"/>
          <a:srcRect/>
          <a:stretch>
            <a:fillRect/>
          </a:stretch>
        </p:blipFill>
        <p:spPr>
          <a:xfrm>
            <a:off x="228600" y="4064000"/>
            <a:ext cx="4233863" cy="2794000"/>
          </a:xfrm>
          <a:no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762000"/>
          </a:xfrm>
        </p:spPr>
        <p:txBody>
          <a:bodyPr/>
          <a:lstStyle/>
          <a:p>
            <a:r>
              <a:rPr lang="en-US"/>
              <a:t>Wire baskets</a:t>
            </a:r>
          </a:p>
        </p:txBody>
      </p:sp>
      <p:sp>
        <p:nvSpPr>
          <p:cNvPr id="82947" name="Rectangle 3"/>
          <p:cNvSpPr>
            <a:spLocks noGrp="1" noChangeArrowheads="1"/>
          </p:cNvSpPr>
          <p:nvPr>
            <p:ph type="body" sz="half" idx="1"/>
          </p:nvPr>
        </p:nvSpPr>
        <p:spPr>
          <a:xfrm>
            <a:off x="457200" y="914400"/>
            <a:ext cx="8305800" cy="2133600"/>
          </a:xfrm>
        </p:spPr>
        <p:txBody>
          <a:bodyPr/>
          <a:lstStyle/>
          <a:p>
            <a:pPr marL="404813" indent="-404813">
              <a:lnSpc>
                <a:spcPct val="90000"/>
              </a:lnSpc>
              <a:buClr>
                <a:srgbClr val="FF9900"/>
              </a:buClr>
              <a:buSzPct val="130000"/>
              <a:tabLst>
                <a:tab pos="404813" algn="l"/>
              </a:tabLst>
            </a:pPr>
            <a:r>
              <a:rPr lang="en-US" sz="2800" dirty="0"/>
              <a:t>Baskets made from heavy gauge wire are often used to help keep a root ball intact during shipping and handling.</a:t>
            </a:r>
          </a:p>
          <a:p>
            <a:pPr marL="404813" indent="-404813">
              <a:lnSpc>
                <a:spcPct val="90000"/>
              </a:lnSpc>
              <a:buClr>
                <a:srgbClr val="FF9900"/>
              </a:buClr>
              <a:buSzPct val="130000"/>
              <a:tabLst>
                <a:tab pos="404813" algn="l"/>
              </a:tabLst>
            </a:pPr>
            <a:r>
              <a:rPr lang="en-US" sz="2800" dirty="0"/>
              <a:t>There is no research documenting the detrimental effects of wire baskets on </a:t>
            </a:r>
            <a:r>
              <a:rPr lang="en-US" sz="2800" dirty="0" smtClean="0"/>
              <a:t>trees but this can’t be good.</a:t>
            </a:r>
            <a:endParaRPr lang="en-US" sz="2800" dirty="0"/>
          </a:p>
          <a:p>
            <a:pPr marL="404813" indent="-404813">
              <a:lnSpc>
                <a:spcPct val="90000"/>
              </a:lnSpc>
              <a:buClr>
                <a:srgbClr val="000066"/>
              </a:buClr>
              <a:buSzPct val="60000"/>
              <a:buFont typeface="Wingdings" pitchFamily="2" charset="2"/>
              <a:buNone/>
              <a:tabLst>
                <a:tab pos="404813" algn="l"/>
              </a:tabLst>
            </a:pPr>
            <a:endParaRPr lang="en-US" sz="2800" dirty="0">
              <a:solidFill>
                <a:srgbClr val="000066"/>
              </a:solidFill>
            </a:endParaRPr>
          </a:p>
        </p:txBody>
      </p:sp>
      <p:pic>
        <p:nvPicPr>
          <p:cNvPr id="82950" name="Picture 6" descr="wirebasket"/>
          <p:cNvPicPr>
            <a:picLocks noChangeAspect="1" noChangeArrowheads="1"/>
          </p:cNvPicPr>
          <p:nvPr/>
        </p:nvPicPr>
        <p:blipFill>
          <a:blip r:embed="rId3" cstate="print"/>
          <a:srcRect/>
          <a:stretch>
            <a:fillRect/>
          </a:stretch>
        </p:blipFill>
        <p:spPr bwMode="auto">
          <a:xfrm>
            <a:off x="1905000" y="3124200"/>
            <a:ext cx="5181600" cy="3560763"/>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87043"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b="1" u="sng"/>
              <a:t>Add backfill soil and firm the root ball</a:t>
            </a:r>
          </a:p>
          <a:p>
            <a:pPr marL="609600" indent="-609600">
              <a:lnSpc>
                <a:spcPct val="90000"/>
              </a:lnSpc>
              <a:buFontTx/>
              <a:buAutoNum type="arabicPeriod"/>
            </a:pPr>
            <a:r>
              <a:rPr lang="en-US" sz="2600"/>
              <a:t>Add mulch </a:t>
            </a:r>
          </a:p>
          <a:p>
            <a:pPr marL="609600" indent="-609600">
              <a:lnSpc>
                <a:spcPct val="90000"/>
              </a:lnSpc>
              <a:buFontTx/>
              <a:buAutoNum type="arabicPeriod"/>
            </a:pPr>
            <a:r>
              <a:rPr lang="en-US" sz="2600"/>
              <a:t>Stake and prune if needed</a:t>
            </a:r>
          </a:p>
        </p:txBody>
      </p:sp>
      <p:pic>
        <p:nvPicPr>
          <p:cNvPr id="87045" name="Picture 5" descr="3"/>
          <p:cNvPicPr>
            <a:picLocks noChangeAspect="1" noChangeArrowheads="1"/>
          </p:cNvPicPr>
          <p:nvPr/>
        </p:nvPicPr>
        <p:blipFill>
          <a:blip r:embed="rId3" cstate="print"/>
          <a:srcRect/>
          <a:stretch>
            <a:fillRect/>
          </a:stretch>
        </p:blipFill>
        <p:spPr bwMode="auto">
          <a:xfrm>
            <a:off x="4953000" y="1371600"/>
            <a:ext cx="3879850" cy="419100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49213"/>
            <a:ext cx="8229600" cy="354013"/>
          </a:xfrm>
        </p:spPr>
        <p:txBody>
          <a:bodyPr/>
          <a:lstStyle/>
          <a:p>
            <a:endParaRPr lang="en-US" dirty="0"/>
          </a:p>
        </p:txBody>
      </p:sp>
      <p:sp>
        <p:nvSpPr>
          <p:cNvPr id="102403" name="Rectangle 3"/>
          <p:cNvSpPr>
            <a:spLocks noGrp="1" noChangeArrowheads="1"/>
          </p:cNvSpPr>
          <p:nvPr>
            <p:ph type="body" sz="half" idx="1"/>
          </p:nvPr>
        </p:nvSpPr>
        <p:spPr>
          <a:xfrm>
            <a:off x="533400" y="304800"/>
            <a:ext cx="8305800" cy="2438400"/>
          </a:xfrm>
        </p:spPr>
        <p:txBody>
          <a:bodyPr/>
          <a:lstStyle/>
          <a:p>
            <a:pPr>
              <a:buClr>
                <a:srgbClr val="FF9900"/>
              </a:buClr>
              <a:buSzPct val="130000"/>
            </a:pPr>
            <a:r>
              <a:rPr lang="en-US" sz="2800" dirty="0"/>
              <a:t>Slice a shovel into the soil at the edge of the hole to enlarge the </a:t>
            </a:r>
            <a:r>
              <a:rPr lang="en-US" sz="2800" dirty="0" smtClean="0"/>
              <a:t>hole or better yet till a large ring around planting hole.</a:t>
            </a:r>
          </a:p>
          <a:p>
            <a:pPr>
              <a:buClr>
                <a:srgbClr val="FF9900"/>
              </a:buClr>
              <a:buSzPct val="130000"/>
            </a:pPr>
            <a:r>
              <a:rPr lang="en-US" sz="2800" dirty="0" smtClean="0"/>
              <a:t>Use the same soil taken out of the hole as backfill.</a:t>
            </a:r>
          </a:p>
          <a:p>
            <a:pPr>
              <a:buClr>
                <a:srgbClr val="FF9900"/>
              </a:buClr>
              <a:buSzPct val="130000"/>
            </a:pPr>
            <a:r>
              <a:rPr lang="en-US" sz="2800" dirty="0" smtClean="0"/>
              <a:t> Firm the </a:t>
            </a:r>
            <a:r>
              <a:rPr lang="en-US" sz="2800" dirty="0"/>
              <a:t>soil against the root ball.</a:t>
            </a:r>
          </a:p>
        </p:txBody>
      </p:sp>
      <p:pic>
        <p:nvPicPr>
          <p:cNvPr id="102405" name="Picture 5" descr="backfill"/>
          <p:cNvPicPr>
            <a:picLocks noChangeAspect="1" noChangeArrowheads="1"/>
          </p:cNvPicPr>
          <p:nvPr/>
        </p:nvPicPr>
        <p:blipFill>
          <a:blip r:embed="rId3" cstate="print"/>
          <a:srcRect/>
          <a:stretch>
            <a:fillRect/>
          </a:stretch>
        </p:blipFill>
        <p:spPr bwMode="auto">
          <a:xfrm>
            <a:off x="1905000" y="2971800"/>
            <a:ext cx="5257800" cy="3730625"/>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400"/>
            <a:ext cx="9144000" cy="838200"/>
          </a:xfrm>
        </p:spPr>
        <p:txBody>
          <a:bodyPr/>
          <a:lstStyle/>
          <a:p>
            <a:r>
              <a:rPr lang="en-US"/>
              <a:t>Moderately pack the backfill soil</a:t>
            </a:r>
          </a:p>
        </p:txBody>
      </p:sp>
      <p:pic>
        <p:nvPicPr>
          <p:cNvPr id="98309" name="Picture 5" descr="36"/>
          <p:cNvPicPr>
            <a:picLocks noChangeAspect="1" noChangeArrowheads="1"/>
          </p:cNvPicPr>
          <p:nvPr/>
        </p:nvPicPr>
        <p:blipFill>
          <a:blip r:embed="rId3" cstate="print"/>
          <a:srcRect/>
          <a:stretch>
            <a:fillRect/>
          </a:stretch>
        </p:blipFill>
        <p:spPr bwMode="auto">
          <a:xfrm>
            <a:off x="609600" y="1066800"/>
            <a:ext cx="7924800" cy="5330825"/>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 y="152400"/>
            <a:ext cx="8915400" cy="914400"/>
          </a:xfrm>
        </p:spPr>
        <p:txBody>
          <a:bodyPr/>
          <a:lstStyle/>
          <a:p>
            <a:r>
              <a:rPr lang="en-US"/>
              <a:t>Water the backfill to settle</a:t>
            </a:r>
          </a:p>
        </p:txBody>
      </p:sp>
      <p:pic>
        <p:nvPicPr>
          <p:cNvPr id="100357" name="Picture 5" descr="37"/>
          <p:cNvPicPr>
            <a:picLocks noChangeAspect="1" noChangeArrowheads="1"/>
          </p:cNvPicPr>
          <p:nvPr/>
        </p:nvPicPr>
        <p:blipFill>
          <a:blip r:embed="rId3" cstate="print"/>
          <a:srcRect/>
          <a:stretch>
            <a:fillRect/>
          </a:stretch>
        </p:blipFill>
        <p:spPr bwMode="auto">
          <a:xfrm>
            <a:off x="838200" y="990600"/>
            <a:ext cx="7467600" cy="560070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0"/>
            <a:ext cx="8839200" cy="609600"/>
          </a:xfrm>
        </p:spPr>
        <p:txBody>
          <a:bodyPr/>
          <a:lstStyle/>
          <a:p>
            <a:r>
              <a:rPr lang="en-US"/>
              <a:t>Ready for mulch</a:t>
            </a:r>
          </a:p>
        </p:txBody>
      </p:sp>
      <p:sp>
        <p:nvSpPr>
          <p:cNvPr id="104451" name="Rectangle 3"/>
          <p:cNvSpPr>
            <a:spLocks noGrp="1" noChangeArrowheads="1"/>
          </p:cNvSpPr>
          <p:nvPr>
            <p:ph type="body" sz="half" idx="2"/>
          </p:nvPr>
        </p:nvSpPr>
        <p:spPr>
          <a:xfrm>
            <a:off x="914400" y="685800"/>
            <a:ext cx="7772400" cy="2133600"/>
          </a:xfrm>
        </p:spPr>
        <p:txBody>
          <a:bodyPr/>
          <a:lstStyle/>
          <a:p>
            <a:pPr>
              <a:buClr>
                <a:srgbClr val="FF9900"/>
              </a:buClr>
              <a:buSzPct val="130000"/>
            </a:pPr>
            <a:r>
              <a:rPr lang="en-US" sz="2800"/>
              <a:t>About two inches of the root ball should remain above ground after all the backfill soil is added.</a:t>
            </a:r>
          </a:p>
          <a:p>
            <a:pPr>
              <a:buClr>
                <a:srgbClr val="FF9900"/>
              </a:buClr>
              <a:buSzPct val="130000"/>
            </a:pPr>
            <a:r>
              <a:rPr lang="en-US" sz="2800"/>
              <a:t>This ensures the top-most root remains above ground, even if the root ball settles.</a:t>
            </a:r>
          </a:p>
        </p:txBody>
      </p:sp>
      <p:pic>
        <p:nvPicPr>
          <p:cNvPr id="104466" name="Picture 18" descr="P1000703"/>
          <p:cNvPicPr>
            <a:picLocks noChangeAspect="1" noChangeArrowheads="1"/>
          </p:cNvPicPr>
          <p:nvPr/>
        </p:nvPicPr>
        <p:blipFill>
          <a:blip r:embed="rId3" cstate="print"/>
          <a:srcRect/>
          <a:stretch>
            <a:fillRect/>
          </a:stretch>
        </p:blipFill>
        <p:spPr bwMode="auto">
          <a:xfrm>
            <a:off x="1905000" y="2819400"/>
            <a:ext cx="5486400" cy="41148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a:t>Right Tree</a:t>
            </a:r>
          </a:p>
        </p:txBody>
      </p:sp>
      <p:sp>
        <p:nvSpPr>
          <p:cNvPr id="16387" name="Rectangle 3"/>
          <p:cNvSpPr>
            <a:spLocks noGrp="1" noChangeArrowheads="1"/>
          </p:cNvSpPr>
          <p:nvPr>
            <p:ph type="body" sz="half" idx="1"/>
          </p:nvPr>
        </p:nvSpPr>
        <p:spPr>
          <a:xfrm>
            <a:off x="533400" y="1676400"/>
            <a:ext cx="4152900" cy="4572000"/>
          </a:xfrm>
        </p:spPr>
        <p:txBody>
          <a:bodyPr/>
          <a:lstStyle/>
          <a:p>
            <a:r>
              <a:rPr lang="en-US" sz="2800" dirty="0"/>
              <a:t>Other environmental factors</a:t>
            </a:r>
          </a:p>
          <a:p>
            <a:pPr lvl="1"/>
            <a:r>
              <a:rPr lang="en-US" sz="2400" dirty="0"/>
              <a:t>Hardiness zone</a:t>
            </a:r>
          </a:p>
          <a:p>
            <a:pPr lvl="1"/>
            <a:r>
              <a:rPr lang="en-US" sz="2400" dirty="0"/>
              <a:t>Wind and storm damage</a:t>
            </a:r>
          </a:p>
          <a:p>
            <a:pPr lvl="1"/>
            <a:r>
              <a:rPr lang="en-US" sz="2400" dirty="0"/>
              <a:t>Light requirements</a:t>
            </a:r>
          </a:p>
          <a:p>
            <a:pPr lvl="1"/>
            <a:r>
              <a:rPr lang="en-US" sz="2400" dirty="0"/>
              <a:t>Pollution tolerance</a:t>
            </a:r>
          </a:p>
          <a:p>
            <a:pPr lvl="1"/>
            <a:r>
              <a:rPr lang="en-US" sz="2400" dirty="0"/>
              <a:t>Insect and disease tolerance</a:t>
            </a:r>
          </a:p>
          <a:p>
            <a:pPr lvl="1">
              <a:buFont typeface="Wingdings" pitchFamily="2" charset="2"/>
              <a:buNone/>
            </a:pPr>
            <a:endParaRPr lang="en-US" sz="2000" dirty="0"/>
          </a:p>
        </p:txBody>
      </p:sp>
      <p:graphicFrame>
        <p:nvGraphicFramePr>
          <p:cNvPr id="16388" name="Object 4"/>
          <p:cNvGraphicFramePr>
            <a:graphicFrameLocks noChangeAspect="1"/>
          </p:cNvGraphicFramePr>
          <p:nvPr>
            <p:ph sz="half" idx="2"/>
          </p:nvPr>
        </p:nvGraphicFramePr>
        <p:xfrm>
          <a:off x="4724400" y="1905000"/>
          <a:ext cx="4114800" cy="3497263"/>
        </p:xfrm>
        <a:graphic>
          <a:graphicData uri="http://schemas.openxmlformats.org/presentationml/2006/ole">
            <p:oleObj spid="_x0000_s207874" name="Drawing" r:id="rId4" imgW="5762282" imgH="3828979"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106499" name="Rectangle 3"/>
          <p:cNvSpPr>
            <a:spLocks noGrp="1" noChangeArrowheads="1"/>
          </p:cNvSpPr>
          <p:nvPr>
            <p:ph type="body" idx="1"/>
          </p:nvPr>
        </p:nvSpPr>
        <p:spPr>
          <a:xfrm>
            <a:off x="228600" y="1143000"/>
            <a:ext cx="4876800" cy="57150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b="1" u="sng"/>
              <a:t>Add mulch </a:t>
            </a:r>
          </a:p>
          <a:p>
            <a:pPr marL="609600" indent="-609600">
              <a:lnSpc>
                <a:spcPct val="90000"/>
              </a:lnSpc>
              <a:buFontTx/>
              <a:buAutoNum type="arabicPeriod"/>
            </a:pPr>
            <a:r>
              <a:rPr lang="en-US" sz="2600"/>
              <a:t>Stake and prune if needed</a:t>
            </a:r>
          </a:p>
        </p:txBody>
      </p:sp>
      <p:pic>
        <p:nvPicPr>
          <p:cNvPr id="106501" name="Picture 5" descr="3"/>
          <p:cNvPicPr>
            <a:picLocks noChangeAspect="1" noChangeArrowheads="1"/>
          </p:cNvPicPr>
          <p:nvPr/>
        </p:nvPicPr>
        <p:blipFill>
          <a:blip r:embed="rId3" cstate="print"/>
          <a:srcRect/>
          <a:stretch>
            <a:fillRect/>
          </a:stretch>
        </p:blipFill>
        <p:spPr bwMode="auto">
          <a:xfrm>
            <a:off x="5029200" y="1600200"/>
            <a:ext cx="3738563" cy="41910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304800"/>
            <a:ext cx="8229600" cy="652463"/>
          </a:xfrm>
        </p:spPr>
        <p:txBody>
          <a:bodyPr/>
          <a:lstStyle/>
          <a:p>
            <a:r>
              <a:rPr lang="en-US"/>
              <a:t>Mulching</a:t>
            </a:r>
          </a:p>
        </p:txBody>
      </p:sp>
      <p:sp>
        <p:nvSpPr>
          <p:cNvPr id="108547" name="Rectangle 3"/>
          <p:cNvSpPr>
            <a:spLocks noGrp="1" noChangeArrowheads="1"/>
          </p:cNvSpPr>
          <p:nvPr>
            <p:ph type="body" sz="half" idx="1"/>
          </p:nvPr>
        </p:nvSpPr>
        <p:spPr>
          <a:xfrm>
            <a:off x="4953000" y="1295400"/>
            <a:ext cx="4038600" cy="5029200"/>
          </a:xfrm>
        </p:spPr>
        <p:txBody>
          <a:bodyPr/>
          <a:lstStyle/>
          <a:p>
            <a:pPr>
              <a:buClr>
                <a:srgbClr val="FF9900"/>
              </a:buClr>
              <a:buSzPct val="130000"/>
            </a:pPr>
            <a:r>
              <a:rPr lang="en-US" sz="2800" dirty="0"/>
              <a:t>Apply a 3-inch thick layer of mulch to at least an eight-foot diameter </a:t>
            </a:r>
            <a:r>
              <a:rPr lang="en-US" sz="2800" dirty="0" smtClean="0"/>
              <a:t>circle</a:t>
            </a:r>
            <a:endParaRPr lang="en-US" sz="2800" dirty="0"/>
          </a:p>
          <a:p>
            <a:pPr>
              <a:buClr>
                <a:srgbClr val="FF9900"/>
              </a:buClr>
              <a:buSzPct val="130000"/>
            </a:pPr>
            <a:r>
              <a:rPr lang="en-US" sz="2800" dirty="0" smtClean="0"/>
              <a:t>Apply </a:t>
            </a:r>
            <a:r>
              <a:rPr lang="en-US" sz="2800" dirty="0"/>
              <a:t>a thinner 1” layer of mulch over the root ball if </a:t>
            </a:r>
            <a:r>
              <a:rPr lang="en-US" sz="2800" dirty="0" smtClean="0"/>
              <a:t>necessary, </a:t>
            </a:r>
            <a:r>
              <a:rPr lang="en-US" sz="2800" dirty="0"/>
              <a:t>but keep it at least 10” from the </a:t>
            </a:r>
            <a:r>
              <a:rPr lang="en-US" sz="2800" dirty="0" smtClean="0"/>
              <a:t>trunk</a:t>
            </a:r>
          </a:p>
          <a:p>
            <a:pPr>
              <a:buClr>
                <a:srgbClr val="FF9900"/>
              </a:buClr>
              <a:buSzPct val="130000"/>
            </a:pPr>
            <a:r>
              <a:rPr lang="en-US" sz="2800" dirty="0" smtClean="0"/>
              <a:t>Better yet leave it bare over the root ball.</a:t>
            </a:r>
            <a:endParaRPr lang="en-US" sz="2800" dirty="0"/>
          </a:p>
        </p:txBody>
      </p:sp>
      <p:pic>
        <p:nvPicPr>
          <p:cNvPr id="108550" name="Picture 6" descr="mulchspace2"/>
          <p:cNvPicPr>
            <a:picLocks noChangeAspect="1" noChangeArrowheads="1"/>
          </p:cNvPicPr>
          <p:nvPr/>
        </p:nvPicPr>
        <p:blipFill>
          <a:blip r:embed="rId3" cstate="print"/>
          <a:srcRect/>
          <a:stretch>
            <a:fillRect/>
          </a:stretch>
        </p:blipFill>
        <p:spPr bwMode="auto">
          <a:xfrm>
            <a:off x="304800" y="1219200"/>
            <a:ext cx="4291013" cy="5211763"/>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55600"/>
            <a:ext cx="8229600" cy="571500"/>
          </a:xfrm>
        </p:spPr>
        <p:txBody>
          <a:bodyPr/>
          <a:lstStyle/>
          <a:p>
            <a:r>
              <a:rPr lang="en-US"/>
              <a:t>Mulching</a:t>
            </a:r>
          </a:p>
        </p:txBody>
      </p:sp>
      <p:sp>
        <p:nvSpPr>
          <p:cNvPr id="110595" name="Rectangle 3"/>
          <p:cNvSpPr>
            <a:spLocks noGrp="1" noChangeArrowheads="1"/>
          </p:cNvSpPr>
          <p:nvPr>
            <p:ph type="body" sz="half" idx="2"/>
          </p:nvPr>
        </p:nvSpPr>
        <p:spPr>
          <a:xfrm>
            <a:off x="5105400" y="1371600"/>
            <a:ext cx="3810000" cy="4572000"/>
          </a:xfrm>
        </p:spPr>
        <p:txBody>
          <a:bodyPr/>
          <a:lstStyle/>
          <a:p>
            <a:pPr>
              <a:buClr>
                <a:srgbClr val="FF9900"/>
              </a:buClr>
              <a:buSzPct val="130000"/>
            </a:pPr>
            <a:r>
              <a:rPr lang="en-US" sz="2800" dirty="0"/>
              <a:t>Mulch as large an area as possible to allow the tree roots to expand without competition from turf roots</a:t>
            </a:r>
            <a:r>
              <a:rPr lang="en-US" sz="2800" dirty="0" smtClean="0"/>
              <a:t>.</a:t>
            </a:r>
          </a:p>
          <a:p>
            <a:pPr>
              <a:buClr>
                <a:srgbClr val="FF9900"/>
              </a:buClr>
              <a:buSzPct val="130000"/>
            </a:pPr>
            <a:r>
              <a:rPr lang="en-US" sz="2800" dirty="0" smtClean="0"/>
              <a:t>What would you do differently than pictured here?</a:t>
            </a:r>
            <a:endParaRPr lang="en-US" sz="2800" dirty="0"/>
          </a:p>
        </p:txBody>
      </p:sp>
      <p:pic>
        <p:nvPicPr>
          <p:cNvPr id="110598" name="Picture 6" descr="mulchspace2"/>
          <p:cNvPicPr>
            <a:picLocks noChangeAspect="1" noChangeArrowheads="1"/>
          </p:cNvPicPr>
          <p:nvPr/>
        </p:nvPicPr>
        <p:blipFill>
          <a:blip r:embed="rId3" cstate="print"/>
          <a:srcRect/>
          <a:stretch>
            <a:fillRect/>
          </a:stretch>
        </p:blipFill>
        <p:spPr bwMode="auto">
          <a:xfrm>
            <a:off x="533400" y="1295400"/>
            <a:ext cx="4389438" cy="4014788"/>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571500"/>
          </a:xfrm>
        </p:spPr>
        <p:txBody>
          <a:bodyPr/>
          <a:lstStyle/>
          <a:p>
            <a:r>
              <a:rPr lang="en-US"/>
              <a:t>Improper mulching</a:t>
            </a:r>
          </a:p>
        </p:txBody>
      </p:sp>
      <p:sp>
        <p:nvSpPr>
          <p:cNvPr id="112643" name="Rectangle 3"/>
          <p:cNvSpPr>
            <a:spLocks noGrp="1" noChangeArrowheads="1"/>
          </p:cNvSpPr>
          <p:nvPr>
            <p:ph type="body" sz="half" idx="1"/>
          </p:nvPr>
        </p:nvSpPr>
        <p:spPr>
          <a:xfrm>
            <a:off x="76200" y="990600"/>
            <a:ext cx="4495800" cy="4648200"/>
          </a:xfrm>
        </p:spPr>
        <p:txBody>
          <a:bodyPr/>
          <a:lstStyle/>
          <a:p>
            <a:pPr>
              <a:buClr>
                <a:srgbClr val="FF9900"/>
              </a:buClr>
              <a:buSzPct val="130000"/>
            </a:pPr>
            <a:r>
              <a:rPr lang="en-US" sz="2800" dirty="0"/>
              <a:t>If </a:t>
            </a:r>
            <a:r>
              <a:rPr lang="en-US" sz="2800" dirty="0" err="1"/>
              <a:t>turfgrass</a:t>
            </a:r>
            <a:r>
              <a:rPr lang="en-US" sz="2800" dirty="0"/>
              <a:t> grows up to the trunk, trees often perform poorly.</a:t>
            </a:r>
          </a:p>
          <a:p>
            <a:pPr>
              <a:buClr>
                <a:srgbClr val="FF9900"/>
              </a:buClr>
              <a:buSzPct val="130000"/>
            </a:pPr>
            <a:r>
              <a:rPr lang="en-US" sz="2800" dirty="0"/>
              <a:t>Turf and weeds rob trees of moisture and nutrients and some produce chemicals that inhibit tree growth.</a:t>
            </a:r>
          </a:p>
          <a:p>
            <a:pPr>
              <a:buClr>
                <a:srgbClr val="FF9900"/>
              </a:buClr>
              <a:buSzPct val="130000"/>
            </a:pPr>
            <a:r>
              <a:rPr lang="en-US" sz="2800" dirty="0"/>
              <a:t>Lawn mowing equipment </a:t>
            </a:r>
            <a:r>
              <a:rPr lang="en-US" sz="2800" dirty="0" smtClean="0"/>
              <a:t>or weed eater damages trunk (no matter how careful you are)</a:t>
            </a:r>
            <a:endParaRPr lang="en-US" sz="2800" dirty="0"/>
          </a:p>
        </p:txBody>
      </p:sp>
      <p:pic>
        <p:nvPicPr>
          <p:cNvPr id="112647" name="Picture 7" descr="impropermulching"/>
          <p:cNvPicPr>
            <a:picLocks noChangeAspect="1" noChangeArrowheads="1"/>
          </p:cNvPicPr>
          <p:nvPr/>
        </p:nvPicPr>
        <p:blipFill>
          <a:blip r:embed="rId3" cstate="print"/>
          <a:srcRect/>
          <a:stretch>
            <a:fillRect/>
          </a:stretch>
        </p:blipFill>
        <p:spPr bwMode="auto">
          <a:xfrm>
            <a:off x="4711700" y="1143000"/>
            <a:ext cx="4279900" cy="3144838"/>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28600"/>
            <a:ext cx="8229600" cy="685800"/>
          </a:xfrm>
        </p:spPr>
        <p:txBody>
          <a:bodyPr/>
          <a:lstStyle/>
          <a:p>
            <a:r>
              <a:rPr lang="en-US"/>
              <a:t>Improper mulching</a:t>
            </a:r>
          </a:p>
        </p:txBody>
      </p:sp>
      <p:sp>
        <p:nvSpPr>
          <p:cNvPr id="114691" name="Rectangle 3"/>
          <p:cNvSpPr>
            <a:spLocks noGrp="1" noChangeArrowheads="1"/>
          </p:cNvSpPr>
          <p:nvPr>
            <p:ph type="body" sz="half" idx="1"/>
          </p:nvPr>
        </p:nvSpPr>
        <p:spPr>
          <a:xfrm>
            <a:off x="685800" y="4495800"/>
            <a:ext cx="8305800" cy="2209800"/>
          </a:xfrm>
        </p:spPr>
        <p:txBody>
          <a:bodyPr/>
          <a:lstStyle/>
          <a:p>
            <a:pPr>
              <a:lnSpc>
                <a:spcPct val="90000"/>
              </a:lnSpc>
              <a:buClr>
                <a:srgbClr val="FF9900"/>
              </a:buClr>
              <a:buSzPct val="130000"/>
            </a:pPr>
            <a:r>
              <a:rPr lang="en-US" sz="2800"/>
              <a:t>Never pile mulch in a volcano-like manner against the trunk. This can rot the trunk, cut off oxygen to roots,  keep vital irrigation and rain water out, and can keep roots too wet in poorly drained soils. Stem girdling roots form from this on some trees.</a:t>
            </a:r>
          </a:p>
        </p:txBody>
      </p:sp>
      <p:pic>
        <p:nvPicPr>
          <p:cNvPr id="114695" name="Picture 7" descr="43"/>
          <p:cNvPicPr>
            <a:picLocks noChangeAspect="1" noChangeArrowheads="1"/>
          </p:cNvPicPr>
          <p:nvPr/>
        </p:nvPicPr>
        <p:blipFill>
          <a:blip r:embed="rId3" cstate="print"/>
          <a:srcRect/>
          <a:stretch>
            <a:fillRect/>
          </a:stretch>
        </p:blipFill>
        <p:spPr bwMode="auto">
          <a:xfrm>
            <a:off x="2133600" y="1295400"/>
            <a:ext cx="4876800" cy="309245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mulch over time </a:t>
            </a:r>
            <a:endParaRPr lang="en-US" dirty="0"/>
          </a:p>
        </p:txBody>
      </p:sp>
      <p:sp>
        <p:nvSpPr>
          <p:cNvPr id="3" name="Text Placeholder 2"/>
          <p:cNvSpPr>
            <a:spLocks noGrp="1"/>
          </p:cNvSpPr>
          <p:nvPr>
            <p:ph type="body" sz="half" idx="1"/>
          </p:nvPr>
        </p:nvSpPr>
        <p:spPr>
          <a:xfrm>
            <a:off x="457200" y="1600200"/>
            <a:ext cx="3429000" cy="4876800"/>
          </a:xfrm>
        </p:spPr>
        <p:txBody>
          <a:bodyPr/>
          <a:lstStyle/>
          <a:p>
            <a:r>
              <a:rPr lang="en-US" dirty="0" smtClean="0"/>
              <a:t>These hollies were dying one by one – quickly</a:t>
            </a:r>
          </a:p>
          <a:p>
            <a:r>
              <a:rPr lang="en-US" dirty="0" smtClean="0"/>
              <a:t>Landscape fabric was used 10 years prior at planting</a:t>
            </a:r>
          </a:p>
          <a:p>
            <a:r>
              <a:rPr lang="en-US" dirty="0" smtClean="0"/>
              <a:t>Mulch was added each year</a:t>
            </a:r>
            <a:endParaRPr lang="en-US" dirty="0"/>
          </a:p>
        </p:txBody>
      </p:sp>
      <p:sp>
        <p:nvSpPr>
          <p:cNvPr id="4" name="ClipArt Placeholder 3"/>
          <p:cNvSpPr>
            <a:spLocks noGrp="1"/>
          </p:cNvSpPr>
          <p:nvPr>
            <p:ph type="clipArt" sz="half" idx="2"/>
          </p:nvPr>
        </p:nvSpPr>
        <p:spPr/>
      </p:sp>
      <p:pic>
        <p:nvPicPr>
          <p:cNvPr id="5" name="Content Placeholder 3" descr="IMG_2871.JPG"/>
          <p:cNvPicPr>
            <a:picLocks noChangeAspect="1"/>
          </p:cNvPicPr>
          <p:nvPr/>
        </p:nvPicPr>
        <p:blipFill>
          <a:blip r:embed="rId3" cstate="print"/>
          <a:stretch>
            <a:fillRect/>
          </a:stretch>
        </p:blipFill>
        <p:spPr bwMode="auto">
          <a:xfrm>
            <a:off x="4114800" y="1676400"/>
            <a:ext cx="4744508" cy="3558381"/>
          </a:xfrm>
          <a:prstGeom prst="rect">
            <a:avLst/>
          </a:prstGeom>
          <a:noFill/>
          <a:ln w="9525">
            <a:noFill/>
            <a:miter lim="800000"/>
            <a:headEnd/>
            <a:tailEnd/>
          </a:ln>
          <a:effectLst/>
        </p:spPr>
      </p:pic>
      <p:sp>
        <p:nvSpPr>
          <p:cNvPr id="7" name="Up Arrow 6"/>
          <p:cNvSpPr/>
          <p:nvPr/>
        </p:nvSpPr>
        <p:spPr>
          <a:xfrm>
            <a:off x="6858000" y="3810000"/>
            <a:ext cx="484632" cy="1752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5562600"/>
            <a:ext cx="3810000" cy="646331"/>
          </a:xfrm>
          <a:prstGeom prst="rect">
            <a:avLst/>
          </a:prstGeom>
          <a:noFill/>
        </p:spPr>
        <p:txBody>
          <a:bodyPr wrap="square" rtlCol="0">
            <a:spAutoFit/>
          </a:bodyPr>
          <a:lstStyle/>
          <a:p>
            <a:r>
              <a:rPr lang="en-US" dirty="0" smtClean="0">
                <a:solidFill>
                  <a:schemeClr val="bg1"/>
                </a:solidFill>
              </a:rPr>
              <a:t>Most roots were on top of the </a:t>
            </a:r>
          </a:p>
          <a:p>
            <a:r>
              <a:rPr lang="en-US" dirty="0" smtClean="0">
                <a:solidFill>
                  <a:schemeClr val="bg1"/>
                </a:solidFill>
              </a:rPr>
              <a:t>fabric in the mulch</a:t>
            </a:r>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28600"/>
            <a:ext cx="8229600" cy="735013"/>
          </a:xfrm>
        </p:spPr>
        <p:txBody>
          <a:bodyPr/>
          <a:lstStyle/>
          <a:p>
            <a:r>
              <a:rPr lang="en-US"/>
              <a:t>Adding a berm</a:t>
            </a:r>
          </a:p>
        </p:txBody>
      </p:sp>
      <p:sp>
        <p:nvSpPr>
          <p:cNvPr id="116739" name="Rectangle 3"/>
          <p:cNvSpPr>
            <a:spLocks noGrp="1" noChangeArrowheads="1"/>
          </p:cNvSpPr>
          <p:nvPr>
            <p:ph type="body" sz="half" idx="2"/>
          </p:nvPr>
        </p:nvSpPr>
        <p:spPr>
          <a:xfrm>
            <a:off x="2590800" y="1295400"/>
            <a:ext cx="4495800" cy="2743200"/>
          </a:xfrm>
        </p:spPr>
        <p:txBody>
          <a:bodyPr/>
          <a:lstStyle/>
          <a:p>
            <a:pPr>
              <a:buClr>
                <a:srgbClr val="FF9900"/>
              </a:buClr>
              <a:buSzPct val="130000"/>
            </a:pPr>
            <a:r>
              <a:rPr lang="en-US" sz="2800" dirty="0"/>
              <a:t>A 3 to 4-inch </a:t>
            </a:r>
            <a:r>
              <a:rPr lang="en-US" sz="2800" dirty="0" err="1"/>
              <a:t>berm</a:t>
            </a:r>
            <a:r>
              <a:rPr lang="en-US" sz="2800" dirty="0"/>
              <a:t> could be constructed at the edge of the root ball to prevent water from running off as seen here.</a:t>
            </a:r>
          </a:p>
        </p:txBody>
      </p:sp>
      <p:pic>
        <p:nvPicPr>
          <p:cNvPr id="116747" name="Picture 11" descr="addberm1"/>
          <p:cNvPicPr>
            <a:picLocks noChangeAspect="1" noChangeArrowheads="1"/>
          </p:cNvPicPr>
          <p:nvPr/>
        </p:nvPicPr>
        <p:blipFill>
          <a:blip r:embed="rId3" cstate="print"/>
          <a:srcRect/>
          <a:stretch>
            <a:fillRect/>
          </a:stretch>
        </p:blipFill>
        <p:spPr bwMode="auto">
          <a:xfrm>
            <a:off x="2819400" y="3886200"/>
            <a:ext cx="4270375" cy="2743200"/>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4638"/>
            <a:ext cx="8229600" cy="815975"/>
          </a:xfrm>
        </p:spPr>
        <p:txBody>
          <a:bodyPr/>
          <a:lstStyle/>
          <a:p>
            <a:r>
              <a:rPr lang="en-US" b="1"/>
              <a:t>Steps for proper planting</a:t>
            </a:r>
          </a:p>
        </p:txBody>
      </p:sp>
      <p:sp>
        <p:nvSpPr>
          <p:cNvPr id="120835" name="Rectangle 3"/>
          <p:cNvSpPr>
            <a:spLocks noGrp="1" noChangeArrowheads="1"/>
          </p:cNvSpPr>
          <p:nvPr>
            <p:ph type="body" idx="1"/>
          </p:nvPr>
        </p:nvSpPr>
        <p:spPr>
          <a:xfrm>
            <a:off x="228600" y="1143000"/>
            <a:ext cx="4724400" cy="5562600"/>
          </a:xfrm>
        </p:spPr>
        <p:txBody>
          <a:bodyPr/>
          <a:lstStyle/>
          <a:p>
            <a:pPr marL="609600" indent="-609600">
              <a:lnSpc>
                <a:spcPct val="90000"/>
              </a:lnSpc>
              <a:buFontTx/>
              <a:buAutoNum type="arabicPeriod"/>
            </a:pPr>
            <a:r>
              <a:rPr lang="en-US" sz="2600"/>
              <a:t>Look up for wires/lights</a:t>
            </a:r>
          </a:p>
          <a:p>
            <a:pPr marL="609600" indent="-609600">
              <a:lnSpc>
                <a:spcPct val="90000"/>
              </a:lnSpc>
              <a:buFontTx/>
              <a:buAutoNum type="arabicPeriod"/>
            </a:pPr>
            <a:r>
              <a:rPr lang="en-US" sz="2600"/>
              <a:t>Dig shallow/wide hole</a:t>
            </a:r>
          </a:p>
          <a:p>
            <a:pPr marL="609600" indent="-609600">
              <a:lnSpc>
                <a:spcPct val="90000"/>
              </a:lnSpc>
              <a:buFontTx/>
              <a:buAutoNum type="arabicPeriod"/>
            </a:pPr>
            <a:r>
              <a:rPr lang="en-US" sz="2600"/>
              <a:t>Find the top-most root and treat root defects</a:t>
            </a:r>
          </a:p>
          <a:p>
            <a:pPr marL="609600" indent="-609600">
              <a:lnSpc>
                <a:spcPct val="90000"/>
              </a:lnSpc>
              <a:buFontTx/>
              <a:buAutoNum type="arabicPeriod"/>
            </a:pPr>
            <a:r>
              <a:rPr lang="en-US" sz="2600"/>
              <a:t>Place tree in hole</a:t>
            </a:r>
          </a:p>
          <a:p>
            <a:pPr marL="609600" indent="-609600">
              <a:lnSpc>
                <a:spcPct val="90000"/>
              </a:lnSpc>
              <a:buFontTx/>
              <a:buAutoNum type="arabicPeriod"/>
            </a:pPr>
            <a:r>
              <a:rPr lang="en-US" sz="2600"/>
              <a:t>Position top root 1-2 inches above landscape soil</a:t>
            </a:r>
          </a:p>
          <a:p>
            <a:pPr marL="609600" indent="-609600">
              <a:lnSpc>
                <a:spcPct val="90000"/>
              </a:lnSpc>
              <a:buFontTx/>
              <a:buAutoNum type="arabicPeriod"/>
            </a:pPr>
            <a:r>
              <a:rPr lang="en-US" sz="2600"/>
              <a:t>Straighten tree</a:t>
            </a:r>
          </a:p>
          <a:p>
            <a:pPr marL="609600" indent="-609600">
              <a:lnSpc>
                <a:spcPct val="90000"/>
              </a:lnSpc>
              <a:buFontTx/>
              <a:buAutoNum type="arabicPeriod"/>
            </a:pPr>
            <a:r>
              <a:rPr lang="en-US" sz="2600"/>
              <a:t>Remove synthetic materials</a:t>
            </a:r>
          </a:p>
          <a:p>
            <a:pPr marL="609600" indent="-609600">
              <a:lnSpc>
                <a:spcPct val="90000"/>
              </a:lnSpc>
              <a:buFontTx/>
              <a:buAutoNum type="arabicPeriod"/>
            </a:pPr>
            <a:r>
              <a:rPr lang="en-US" sz="2600"/>
              <a:t>Add backfill soil and firm the root ball</a:t>
            </a:r>
          </a:p>
          <a:p>
            <a:pPr marL="609600" indent="-609600">
              <a:lnSpc>
                <a:spcPct val="90000"/>
              </a:lnSpc>
              <a:buFontTx/>
              <a:buAutoNum type="arabicPeriod"/>
            </a:pPr>
            <a:r>
              <a:rPr lang="en-US" sz="2600"/>
              <a:t>Add mulch </a:t>
            </a:r>
          </a:p>
          <a:p>
            <a:pPr marL="609600" indent="-609600">
              <a:lnSpc>
                <a:spcPct val="90000"/>
              </a:lnSpc>
              <a:buFontTx/>
              <a:buAutoNum type="arabicPeriod"/>
            </a:pPr>
            <a:r>
              <a:rPr lang="en-US" sz="2600" b="1" u="sng"/>
              <a:t>Stake and prune if needed</a:t>
            </a:r>
          </a:p>
        </p:txBody>
      </p:sp>
      <p:pic>
        <p:nvPicPr>
          <p:cNvPr id="120837" name="Picture 5" descr="3"/>
          <p:cNvPicPr>
            <a:picLocks noChangeAspect="1" noChangeArrowheads="1"/>
          </p:cNvPicPr>
          <p:nvPr/>
        </p:nvPicPr>
        <p:blipFill>
          <a:blip r:embed="rId3" cstate="print"/>
          <a:srcRect/>
          <a:stretch>
            <a:fillRect/>
          </a:stretch>
        </p:blipFill>
        <p:spPr bwMode="auto">
          <a:xfrm>
            <a:off x="5029200" y="1600200"/>
            <a:ext cx="3879850" cy="4191000"/>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9144000" cy="685800"/>
          </a:xfrm>
        </p:spPr>
        <p:txBody>
          <a:bodyPr/>
          <a:lstStyle/>
          <a:p>
            <a:r>
              <a:rPr lang="en-US" dirty="0"/>
              <a:t>Traditional staking methods</a:t>
            </a:r>
          </a:p>
        </p:txBody>
      </p:sp>
      <p:sp>
        <p:nvSpPr>
          <p:cNvPr id="122883" name="Rectangle 3"/>
          <p:cNvSpPr>
            <a:spLocks noGrp="1" noChangeArrowheads="1"/>
          </p:cNvSpPr>
          <p:nvPr>
            <p:ph type="body" sz="half" idx="2"/>
          </p:nvPr>
        </p:nvSpPr>
        <p:spPr>
          <a:xfrm>
            <a:off x="685800" y="4724400"/>
            <a:ext cx="7772400" cy="1066800"/>
          </a:xfrm>
        </p:spPr>
        <p:txBody>
          <a:bodyPr/>
          <a:lstStyle/>
          <a:p>
            <a:pPr>
              <a:buClr>
                <a:srgbClr val="FF9900"/>
              </a:buClr>
              <a:buSzPct val="130000"/>
            </a:pPr>
            <a:r>
              <a:rPr lang="en-US" sz="2800" dirty="0"/>
              <a:t>All these systems require removal within one year of planting</a:t>
            </a:r>
            <a:r>
              <a:rPr lang="en-US" sz="2800" dirty="0" smtClean="0"/>
              <a:t>.</a:t>
            </a:r>
          </a:p>
          <a:p>
            <a:pPr>
              <a:buClr>
                <a:srgbClr val="FF9900"/>
              </a:buClr>
              <a:buSzPct val="130000"/>
            </a:pPr>
            <a:r>
              <a:rPr lang="en-US" sz="2800" dirty="0" smtClean="0"/>
              <a:t>This is the system to use if you remove soil/media as described earlier</a:t>
            </a:r>
            <a:endParaRPr lang="en-US" sz="2800" dirty="0"/>
          </a:p>
        </p:txBody>
      </p:sp>
      <p:pic>
        <p:nvPicPr>
          <p:cNvPr id="122884" name="Picture 4" descr="sua"/>
          <p:cNvPicPr>
            <a:picLocks noGrp="1" noChangeAspect="1" noChangeArrowheads="1"/>
          </p:cNvPicPr>
          <p:nvPr>
            <p:ph type="clipArt" sz="half" idx="1"/>
          </p:nvPr>
        </p:nvPicPr>
        <p:blipFill>
          <a:blip r:embed="rId3" cstate="print"/>
          <a:srcRect b="1794"/>
          <a:stretch>
            <a:fillRect/>
          </a:stretch>
        </p:blipFill>
        <p:spPr>
          <a:xfrm>
            <a:off x="304800" y="914400"/>
            <a:ext cx="2759075" cy="3330575"/>
          </a:xfrm>
          <a:noFill/>
          <a:ln w="28575">
            <a:solidFill>
              <a:srgbClr val="000080"/>
            </a:solidFill>
          </a:ln>
        </p:spPr>
      </p:pic>
      <p:pic>
        <p:nvPicPr>
          <p:cNvPr id="122885" name="Picture 5" descr="suc"/>
          <p:cNvPicPr>
            <a:picLocks noChangeAspect="1" noChangeArrowheads="1"/>
          </p:cNvPicPr>
          <p:nvPr/>
        </p:nvPicPr>
        <p:blipFill>
          <a:blip r:embed="rId4" cstate="print"/>
          <a:srcRect/>
          <a:stretch>
            <a:fillRect/>
          </a:stretch>
        </p:blipFill>
        <p:spPr bwMode="auto">
          <a:xfrm>
            <a:off x="3276600" y="914400"/>
            <a:ext cx="2660650" cy="3328987"/>
          </a:xfrm>
          <a:prstGeom prst="rect">
            <a:avLst/>
          </a:prstGeom>
          <a:solidFill>
            <a:srgbClr val="FFFFFF"/>
          </a:solidFill>
          <a:ln w="28575">
            <a:solidFill>
              <a:srgbClr val="000080"/>
            </a:solidFill>
            <a:miter lim="800000"/>
            <a:headEnd/>
            <a:tailEnd/>
          </a:ln>
        </p:spPr>
      </p:pic>
      <p:pic>
        <p:nvPicPr>
          <p:cNvPr id="122886" name="Picture 6" descr="sue"/>
          <p:cNvPicPr>
            <a:picLocks noChangeAspect="1" noChangeArrowheads="1"/>
          </p:cNvPicPr>
          <p:nvPr/>
        </p:nvPicPr>
        <p:blipFill>
          <a:blip r:embed="rId5" cstate="print"/>
          <a:srcRect/>
          <a:stretch>
            <a:fillRect/>
          </a:stretch>
        </p:blipFill>
        <p:spPr bwMode="auto">
          <a:xfrm>
            <a:off x="6096000" y="914400"/>
            <a:ext cx="2660650" cy="3328987"/>
          </a:xfrm>
          <a:prstGeom prst="rect">
            <a:avLst/>
          </a:prstGeom>
          <a:solidFill>
            <a:srgbClr val="FFFFFF"/>
          </a:solidFill>
          <a:ln w="28575">
            <a:solidFill>
              <a:srgbClr val="000080"/>
            </a:solidFill>
            <a:miter lim="800000"/>
            <a:headEnd/>
            <a:tailEnd/>
          </a:ln>
        </p:spPr>
      </p:pic>
      <p:sp>
        <p:nvSpPr>
          <p:cNvPr id="122887" name="Text Box 7"/>
          <p:cNvSpPr txBox="1">
            <a:spLocks noChangeArrowheads="1"/>
          </p:cNvSpPr>
          <p:nvPr/>
        </p:nvSpPr>
        <p:spPr bwMode="auto">
          <a:xfrm>
            <a:off x="685800" y="4191000"/>
            <a:ext cx="2057400" cy="396875"/>
          </a:xfrm>
          <a:prstGeom prst="rect">
            <a:avLst/>
          </a:prstGeom>
          <a:noFill/>
          <a:ln w="9525">
            <a:noFill/>
            <a:miter lim="800000"/>
            <a:headEnd/>
            <a:tailEnd/>
          </a:ln>
          <a:effectLst/>
        </p:spPr>
        <p:txBody>
          <a:bodyPr>
            <a:spAutoFit/>
          </a:bodyPr>
          <a:lstStyle/>
          <a:p>
            <a:pPr algn="ctr" eaLnBrk="0" hangingPunct="0">
              <a:spcBef>
                <a:spcPct val="50000"/>
              </a:spcBef>
            </a:pPr>
            <a:r>
              <a:rPr lang="en-US" sz="2000" dirty="0">
                <a:solidFill>
                  <a:schemeClr val="bg1"/>
                </a:solidFill>
                <a:latin typeface="Times New Roman" pitchFamily="18" charset="0"/>
              </a:rPr>
              <a:t>Figure 1</a:t>
            </a:r>
          </a:p>
        </p:txBody>
      </p:sp>
      <p:sp>
        <p:nvSpPr>
          <p:cNvPr id="122888" name="Text Box 8"/>
          <p:cNvSpPr txBox="1">
            <a:spLocks noChangeArrowheads="1"/>
          </p:cNvSpPr>
          <p:nvPr/>
        </p:nvSpPr>
        <p:spPr bwMode="auto">
          <a:xfrm>
            <a:off x="6400800" y="4191000"/>
            <a:ext cx="2057400" cy="366713"/>
          </a:xfrm>
          <a:prstGeom prst="rect">
            <a:avLst/>
          </a:prstGeom>
          <a:noFill/>
          <a:ln w="9525">
            <a:noFill/>
            <a:miter lim="800000"/>
            <a:headEnd/>
            <a:tailEnd/>
          </a:ln>
          <a:effectLst/>
        </p:spPr>
        <p:txBody>
          <a:bodyPr>
            <a:spAutoFit/>
          </a:bodyPr>
          <a:lstStyle/>
          <a:p>
            <a:pPr algn="ctr" eaLnBrk="0" hangingPunct="0">
              <a:spcBef>
                <a:spcPct val="50000"/>
              </a:spcBef>
            </a:pPr>
            <a:r>
              <a:rPr lang="en-US" dirty="0">
                <a:solidFill>
                  <a:schemeClr val="bg1"/>
                </a:solidFill>
                <a:latin typeface="Times New Roman" pitchFamily="18" charset="0"/>
              </a:rPr>
              <a:t>Figure 3</a:t>
            </a:r>
          </a:p>
        </p:txBody>
      </p:sp>
      <p:sp>
        <p:nvSpPr>
          <p:cNvPr id="122889" name="Text Box 9"/>
          <p:cNvSpPr txBox="1">
            <a:spLocks noChangeArrowheads="1"/>
          </p:cNvSpPr>
          <p:nvPr/>
        </p:nvSpPr>
        <p:spPr bwMode="auto">
          <a:xfrm>
            <a:off x="3581400" y="4191000"/>
            <a:ext cx="2057400" cy="396875"/>
          </a:xfrm>
          <a:prstGeom prst="rect">
            <a:avLst/>
          </a:prstGeom>
          <a:noFill/>
          <a:ln w="9525">
            <a:noFill/>
            <a:miter lim="800000"/>
            <a:headEnd/>
            <a:tailEnd/>
          </a:ln>
          <a:effectLst/>
        </p:spPr>
        <p:txBody>
          <a:bodyPr>
            <a:spAutoFit/>
          </a:bodyPr>
          <a:lstStyle/>
          <a:p>
            <a:pPr algn="ctr" eaLnBrk="0" hangingPunct="0">
              <a:spcBef>
                <a:spcPct val="50000"/>
              </a:spcBef>
            </a:pPr>
            <a:r>
              <a:rPr lang="en-US" sz="2000" dirty="0">
                <a:solidFill>
                  <a:schemeClr val="bg1"/>
                </a:solidFill>
                <a:latin typeface="Times New Roman" pitchFamily="18" charset="0"/>
              </a:rPr>
              <a:t>Figure 2</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43000" y="381000"/>
            <a:ext cx="3429000" cy="3048000"/>
          </a:xfrm>
        </p:spPr>
        <p:txBody>
          <a:bodyPr/>
          <a:lstStyle/>
          <a:p>
            <a:r>
              <a:rPr lang="en-US" dirty="0"/>
              <a:t>Alternative staking methods</a:t>
            </a:r>
          </a:p>
        </p:txBody>
      </p:sp>
      <p:sp>
        <p:nvSpPr>
          <p:cNvPr id="124931" name="Rectangle 3"/>
          <p:cNvSpPr>
            <a:spLocks noGrp="1" noChangeArrowheads="1"/>
          </p:cNvSpPr>
          <p:nvPr>
            <p:ph type="body" sz="half" idx="2"/>
          </p:nvPr>
        </p:nvSpPr>
        <p:spPr>
          <a:xfrm>
            <a:off x="381000" y="4038600"/>
            <a:ext cx="8382000" cy="1447800"/>
          </a:xfrm>
        </p:spPr>
        <p:txBody>
          <a:bodyPr/>
          <a:lstStyle/>
          <a:p>
            <a:pPr>
              <a:buClr>
                <a:srgbClr val="FF9900"/>
              </a:buClr>
              <a:buSzPct val="130000"/>
            </a:pPr>
            <a:r>
              <a:rPr lang="en-US" sz="2800" dirty="0"/>
              <a:t>This inexpensive alternative staking system does not need to be removed because they simply decay in a few years</a:t>
            </a:r>
            <a:r>
              <a:rPr lang="en-US" sz="2800" dirty="0" smtClean="0"/>
              <a:t>.</a:t>
            </a:r>
          </a:p>
          <a:p>
            <a:pPr>
              <a:buClr>
                <a:srgbClr val="FF9900"/>
              </a:buClr>
              <a:buSzPct val="130000"/>
            </a:pPr>
            <a:r>
              <a:rPr lang="en-US" sz="2800" dirty="0" smtClean="0"/>
              <a:t>Use this method on smaller B&amp;B plants that are not very top heavy – </a:t>
            </a:r>
            <a:r>
              <a:rPr lang="en-US" sz="2800" dirty="0" smtClean="0"/>
              <a:t>deciduous </a:t>
            </a:r>
            <a:r>
              <a:rPr lang="en-US" sz="2800" dirty="0" smtClean="0"/>
              <a:t>trees planted in the fall/winter</a:t>
            </a:r>
            <a:endParaRPr lang="en-US" sz="2800" dirty="0"/>
          </a:p>
        </p:txBody>
      </p:sp>
      <p:sp>
        <p:nvSpPr>
          <p:cNvPr id="124932" name="Text Box 4"/>
          <p:cNvSpPr txBox="1">
            <a:spLocks noChangeArrowheads="1"/>
          </p:cNvSpPr>
          <p:nvPr/>
        </p:nvSpPr>
        <p:spPr bwMode="auto">
          <a:xfrm>
            <a:off x="5410200" y="228600"/>
            <a:ext cx="2057400" cy="366712"/>
          </a:xfrm>
          <a:prstGeom prst="rect">
            <a:avLst/>
          </a:prstGeom>
          <a:noFill/>
          <a:ln w="9525">
            <a:noFill/>
            <a:miter lim="800000"/>
            <a:headEnd/>
            <a:tailEnd/>
          </a:ln>
          <a:effectLst/>
        </p:spPr>
        <p:txBody>
          <a:bodyPr>
            <a:spAutoFit/>
          </a:bodyPr>
          <a:lstStyle/>
          <a:p>
            <a:pPr algn="ctr" eaLnBrk="0" hangingPunct="0">
              <a:spcBef>
                <a:spcPct val="50000"/>
              </a:spcBef>
            </a:pPr>
            <a:r>
              <a:rPr lang="en-US" dirty="0" smtClean="0">
                <a:solidFill>
                  <a:schemeClr val="bg1"/>
                </a:solidFill>
                <a:latin typeface="Times New Roman" pitchFamily="18" charset="0"/>
              </a:rPr>
              <a:t>Figure </a:t>
            </a:r>
            <a:r>
              <a:rPr lang="en-US" dirty="0">
                <a:solidFill>
                  <a:schemeClr val="bg1"/>
                </a:solidFill>
                <a:latin typeface="Times New Roman" pitchFamily="18" charset="0"/>
              </a:rPr>
              <a:t>4</a:t>
            </a:r>
          </a:p>
        </p:txBody>
      </p:sp>
      <p:pic>
        <p:nvPicPr>
          <p:cNvPr id="124935" name="Picture 7" descr="suf"/>
          <p:cNvPicPr>
            <a:picLocks noChangeAspect="1" noChangeArrowheads="1"/>
          </p:cNvPicPr>
          <p:nvPr/>
        </p:nvPicPr>
        <p:blipFill>
          <a:blip r:embed="rId3" cstate="print"/>
          <a:srcRect r="-16223"/>
          <a:stretch>
            <a:fillRect/>
          </a:stretch>
        </p:blipFill>
        <p:spPr bwMode="auto">
          <a:xfrm>
            <a:off x="5486400" y="609600"/>
            <a:ext cx="2667000" cy="3352800"/>
          </a:xfrm>
          <a:prstGeom prst="rect">
            <a:avLst/>
          </a:prstGeom>
          <a:solidFill>
            <a:srgbClr val="FFFFFF"/>
          </a:solidFill>
          <a:ln w="28575">
            <a:solidFill>
              <a:srgbClr val="00008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52400"/>
            <a:ext cx="7772400" cy="1143000"/>
          </a:xfrm>
        </p:spPr>
        <p:txBody>
          <a:bodyPr/>
          <a:lstStyle/>
          <a:p>
            <a:r>
              <a:rPr lang="en-US" dirty="0"/>
              <a:t>Right Tree</a:t>
            </a:r>
          </a:p>
        </p:txBody>
      </p:sp>
      <p:sp>
        <p:nvSpPr>
          <p:cNvPr id="17411" name="Rectangle 3"/>
          <p:cNvSpPr>
            <a:spLocks noGrp="1" noChangeArrowheads="1"/>
          </p:cNvSpPr>
          <p:nvPr>
            <p:ph type="body" sz="half" idx="1"/>
          </p:nvPr>
        </p:nvSpPr>
        <p:spPr>
          <a:xfrm>
            <a:off x="228600" y="1752600"/>
            <a:ext cx="4191000" cy="4114800"/>
          </a:xfrm>
        </p:spPr>
        <p:txBody>
          <a:bodyPr/>
          <a:lstStyle/>
          <a:p>
            <a:pPr>
              <a:buNone/>
            </a:pPr>
            <a:r>
              <a:rPr lang="en-US" sz="2800" dirty="0"/>
              <a:t>Maintenance </a:t>
            </a:r>
            <a:r>
              <a:rPr lang="en-US" sz="2800" dirty="0" smtClean="0"/>
              <a:t>requirements</a:t>
            </a:r>
          </a:p>
          <a:p>
            <a:r>
              <a:rPr lang="en-US" sz="2800" dirty="0" smtClean="0"/>
              <a:t>Pruning needs</a:t>
            </a:r>
          </a:p>
          <a:p>
            <a:r>
              <a:rPr lang="en-US" sz="2800" dirty="0" smtClean="0"/>
              <a:t>Fertility needs</a:t>
            </a:r>
          </a:p>
          <a:p>
            <a:r>
              <a:rPr lang="en-US" sz="2800" dirty="0" smtClean="0"/>
              <a:t>Pest concerns</a:t>
            </a:r>
          </a:p>
          <a:p>
            <a:r>
              <a:rPr lang="en-US" sz="2800" dirty="0" smtClean="0"/>
              <a:t>Water needs – drought tolerance</a:t>
            </a:r>
            <a:endParaRPr lang="en-US" sz="2800" dirty="0" smtClean="0"/>
          </a:p>
          <a:p>
            <a:r>
              <a:rPr lang="en-US" sz="2800" dirty="0" smtClean="0"/>
              <a:t>Etc</a:t>
            </a:r>
          </a:p>
          <a:p>
            <a:pPr>
              <a:buNone/>
            </a:pPr>
            <a:endParaRPr lang="en-US" sz="2800" dirty="0" smtClean="0"/>
          </a:p>
          <a:p>
            <a:pPr lvl="1">
              <a:buFont typeface="Wingdings" pitchFamily="2" charset="2"/>
              <a:buChar char="§"/>
            </a:pPr>
            <a:endParaRPr lang="en-US" sz="2400" dirty="0"/>
          </a:p>
        </p:txBody>
      </p:sp>
      <p:pic>
        <p:nvPicPr>
          <p:cNvPr id="17412" name="Picture 4" descr="planting18"/>
          <p:cNvPicPr>
            <a:picLocks noGrp="1" noChangeAspect="1" noChangeArrowheads="1"/>
          </p:cNvPicPr>
          <p:nvPr>
            <p:ph sz="half" idx="2"/>
          </p:nvPr>
        </p:nvPicPr>
        <p:blipFill>
          <a:blip r:embed="rId3" cstate="print">
            <a:lum bright="-6000" contrast="18000"/>
          </a:blip>
          <a:srcRect r="-2109"/>
          <a:stretch>
            <a:fillRect/>
          </a:stretch>
        </p:blipFill>
        <p:spPr>
          <a:xfrm>
            <a:off x="4572000" y="2286000"/>
            <a:ext cx="4572000" cy="3455987"/>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28600"/>
            <a:ext cx="8229600" cy="898525"/>
          </a:xfrm>
        </p:spPr>
        <p:txBody>
          <a:bodyPr/>
          <a:lstStyle/>
          <a:p>
            <a:r>
              <a:rPr lang="en-US" dirty="0"/>
              <a:t>Prune to finish the job</a:t>
            </a:r>
          </a:p>
        </p:txBody>
      </p:sp>
      <p:sp>
        <p:nvSpPr>
          <p:cNvPr id="126979" name="Rectangle 3"/>
          <p:cNvSpPr>
            <a:spLocks noGrp="1" noChangeArrowheads="1"/>
          </p:cNvSpPr>
          <p:nvPr>
            <p:ph type="body" sz="half" idx="1"/>
          </p:nvPr>
        </p:nvSpPr>
        <p:spPr>
          <a:xfrm>
            <a:off x="228600" y="1371600"/>
            <a:ext cx="4191000" cy="4953000"/>
          </a:xfrm>
        </p:spPr>
        <p:txBody>
          <a:bodyPr/>
          <a:lstStyle/>
          <a:p>
            <a:pPr>
              <a:lnSpc>
                <a:spcPct val="90000"/>
              </a:lnSpc>
              <a:buClr>
                <a:srgbClr val="FF9900"/>
              </a:buClr>
              <a:buSzPct val="130000"/>
            </a:pPr>
            <a:r>
              <a:rPr lang="en-US" dirty="0"/>
              <a:t>Remove broken branches.</a:t>
            </a:r>
          </a:p>
          <a:p>
            <a:pPr>
              <a:lnSpc>
                <a:spcPct val="90000"/>
              </a:lnSpc>
              <a:buClr>
                <a:srgbClr val="FF9900"/>
              </a:buClr>
              <a:buSzPct val="130000"/>
            </a:pPr>
            <a:r>
              <a:rPr lang="en-US" dirty="0" smtClean="0"/>
              <a:t>Perform </a:t>
            </a:r>
            <a:r>
              <a:rPr lang="en-US" dirty="0"/>
              <a:t>structural pruning if </a:t>
            </a:r>
            <a:r>
              <a:rPr lang="en-US" dirty="0" smtClean="0"/>
              <a:t>needed (but leave all foliage possible for the first year).</a:t>
            </a:r>
            <a:endParaRPr lang="en-US" dirty="0"/>
          </a:p>
          <a:p>
            <a:pPr>
              <a:lnSpc>
                <a:spcPct val="90000"/>
              </a:lnSpc>
              <a:buClr>
                <a:srgbClr val="FF9900"/>
              </a:buClr>
              <a:buSzPct val="130000"/>
            </a:pPr>
            <a:r>
              <a:rPr lang="en-US" dirty="0" smtClean="0"/>
              <a:t>Do </a:t>
            </a:r>
            <a:r>
              <a:rPr lang="en-US" dirty="0"/>
              <a:t>not prune to compensate for root </a:t>
            </a:r>
            <a:r>
              <a:rPr lang="en-US" dirty="0" smtClean="0"/>
              <a:t>loss (water instead).</a:t>
            </a:r>
            <a:endParaRPr lang="en-US" dirty="0"/>
          </a:p>
        </p:txBody>
      </p:sp>
      <p:pic>
        <p:nvPicPr>
          <p:cNvPr id="126982" name="Picture 6" descr="48"/>
          <p:cNvPicPr>
            <a:picLocks noChangeAspect="1" noChangeArrowheads="1"/>
          </p:cNvPicPr>
          <p:nvPr/>
        </p:nvPicPr>
        <p:blipFill>
          <a:blip r:embed="rId3" cstate="print"/>
          <a:srcRect/>
          <a:stretch>
            <a:fillRect/>
          </a:stretch>
        </p:blipFill>
        <p:spPr bwMode="auto">
          <a:xfrm>
            <a:off x="4343400" y="1295400"/>
            <a:ext cx="4146550" cy="5029200"/>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3400" y="0"/>
            <a:ext cx="8229600" cy="1143000"/>
          </a:xfrm>
        </p:spPr>
        <p:txBody>
          <a:bodyPr/>
          <a:lstStyle/>
          <a:p>
            <a:r>
              <a:rPr lang="en-US" dirty="0">
                <a:solidFill>
                  <a:srgbClr val="FFFFFF"/>
                </a:solidFill>
              </a:rPr>
              <a:t>Fertilizer at planting?</a:t>
            </a:r>
          </a:p>
        </p:txBody>
      </p:sp>
      <p:sp>
        <p:nvSpPr>
          <p:cNvPr id="130051" name="Rectangle 3"/>
          <p:cNvSpPr>
            <a:spLocks noGrp="1" noChangeArrowheads="1"/>
          </p:cNvSpPr>
          <p:nvPr>
            <p:ph type="body" idx="1"/>
          </p:nvPr>
        </p:nvSpPr>
        <p:spPr>
          <a:xfrm>
            <a:off x="685800" y="1066800"/>
            <a:ext cx="7924800" cy="4876800"/>
          </a:xfrm>
        </p:spPr>
        <p:txBody>
          <a:bodyPr/>
          <a:lstStyle/>
          <a:p>
            <a:pPr>
              <a:buClr>
                <a:srgbClr val="FF9900"/>
              </a:buClr>
              <a:buSzPct val="130000"/>
            </a:pPr>
            <a:r>
              <a:rPr lang="en-US" b="1" dirty="0">
                <a:solidFill>
                  <a:srgbClr val="FFFFFF"/>
                </a:solidFill>
              </a:rPr>
              <a:t>Not necessary –</a:t>
            </a:r>
            <a:r>
              <a:rPr lang="en-US" dirty="0">
                <a:solidFill>
                  <a:srgbClr val="FFFFFF"/>
                </a:solidFill>
              </a:rPr>
              <a:t> fertilizing at planting time is not likely to improve survival or growth. A small benefit might occur in very poor </a:t>
            </a:r>
            <a:r>
              <a:rPr lang="en-US" dirty="0" smtClean="0">
                <a:solidFill>
                  <a:srgbClr val="FFFFFF"/>
                </a:solidFill>
              </a:rPr>
              <a:t>sandy soils.</a:t>
            </a:r>
            <a:endParaRPr lang="en-US" dirty="0">
              <a:solidFill>
                <a:srgbClr val="FFFFFF"/>
              </a:solidFill>
            </a:endParaRPr>
          </a:p>
          <a:p>
            <a:pPr>
              <a:buClr>
                <a:srgbClr val="FF9900"/>
              </a:buClr>
              <a:buSzPct val="130000"/>
            </a:pPr>
            <a:r>
              <a:rPr lang="en-US" b="1" dirty="0" smtClean="0">
                <a:solidFill>
                  <a:srgbClr val="FFFFFF"/>
                </a:solidFill>
              </a:rPr>
              <a:t>Soluble </a:t>
            </a:r>
            <a:r>
              <a:rPr lang="en-US" b="1" dirty="0">
                <a:solidFill>
                  <a:srgbClr val="FFFFFF"/>
                </a:solidFill>
              </a:rPr>
              <a:t>fertilizers</a:t>
            </a:r>
            <a:r>
              <a:rPr lang="en-US" dirty="0">
                <a:solidFill>
                  <a:srgbClr val="FFFFFF"/>
                </a:solidFill>
              </a:rPr>
              <a:t> could burn roots if too much is applied, which could injure or kill the tree</a:t>
            </a:r>
            <a:r>
              <a:rPr lang="en-US" dirty="0" smtClean="0">
                <a:solidFill>
                  <a:srgbClr val="FFFFFF"/>
                </a:solidFill>
              </a:rPr>
              <a:t>.</a:t>
            </a:r>
          </a:p>
          <a:p>
            <a:pPr>
              <a:buClr>
                <a:srgbClr val="FF9900"/>
              </a:buClr>
              <a:buSzPct val="130000"/>
            </a:pPr>
            <a:r>
              <a:rPr lang="en-US" dirty="0" smtClean="0">
                <a:solidFill>
                  <a:srgbClr val="FFFFFF"/>
                </a:solidFill>
              </a:rPr>
              <a:t>Homeowners may apply very weak (1/4 rate or less) liquid feed while watering during growing season</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04800"/>
            <a:ext cx="8229600" cy="838200"/>
          </a:xfrm>
        </p:spPr>
        <p:txBody>
          <a:bodyPr/>
          <a:lstStyle/>
          <a:p>
            <a:r>
              <a:rPr lang="en-US" b="1"/>
              <a:t>Establishment</a:t>
            </a:r>
            <a:endParaRPr lang="en-US" b="1">
              <a:solidFill>
                <a:schemeClr val="accent1"/>
              </a:solidFill>
            </a:endParaRPr>
          </a:p>
        </p:txBody>
      </p:sp>
      <p:sp>
        <p:nvSpPr>
          <p:cNvPr id="128003" name="Rectangle 3"/>
          <p:cNvSpPr>
            <a:spLocks noGrp="1" noChangeArrowheads="1"/>
          </p:cNvSpPr>
          <p:nvPr>
            <p:ph type="body" idx="1"/>
          </p:nvPr>
        </p:nvSpPr>
        <p:spPr>
          <a:xfrm>
            <a:off x="457200" y="1600200"/>
            <a:ext cx="8305800" cy="1828800"/>
          </a:xfrm>
        </p:spPr>
        <p:txBody>
          <a:bodyPr/>
          <a:lstStyle/>
          <a:p>
            <a:pPr marL="0" indent="0">
              <a:buFontTx/>
              <a:buNone/>
            </a:pPr>
            <a:r>
              <a:rPr lang="en-US" b="1" u="sng" dirty="0"/>
              <a:t>Establishment period</a:t>
            </a:r>
            <a:r>
              <a:rPr lang="en-US" b="1" dirty="0"/>
              <a:t>:</a:t>
            </a:r>
            <a:r>
              <a:rPr lang="en-US" dirty="0"/>
              <a:t> the time it takes for a tree to regenerate enough roots to stay alive without irrigation.  </a:t>
            </a:r>
            <a:endParaRPr lang="en-US" sz="2800" dirty="0"/>
          </a:p>
        </p:txBody>
      </p:sp>
      <p:sp>
        <p:nvSpPr>
          <p:cNvPr id="128004" name="Line 4"/>
          <p:cNvSpPr>
            <a:spLocks noChangeShapeType="1"/>
          </p:cNvSpPr>
          <p:nvPr/>
        </p:nvSpPr>
        <p:spPr bwMode="auto">
          <a:xfrm>
            <a:off x="152400" y="1295400"/>
            <a:ext cx="8839200" cy="0"/>
          </a:xfrm>
          <a:prstGeom prst="line">
            <a:avLst/>
          </a:prstGeom>
          <a:noFill/>
          <a:ln w="19050">
            <a:solidFill>
              <a:srgbClr val="FF9900"/>
            </a:solidFill>
            <a:round/>
            <a:headEnd type="oval" w="med" len="med"/>
            <a:tailEnd type="oval" w="med" len="med"/>
          </a:ln>
          <a:effectLst/>
        </p:spPr>
        <p:txBody>
          <a:bodyPr/>
          <a:lstStyle/>
          <a:p>
            <a:endParaRPr lang="en-US"/>
          </a:p>
        </p:txBody>
      </p:sp>
      <p:sp>
        <p:nvSpPr>
          <p:cNvPr id="128005" name="Text Box 5"/>
          <p:cNvSpPr txBox="1">
            <a:spLocks noChangeArrowheads="1"/>
          </p:cNvSpPr>
          <p:nvPr/>
        </p:nvSpPr>
        <p:spPr bwMode="auto">
          <a:xfrm>
            <a:off x="914400" y="3581400"/>
            <a:ext cx="7696200" cy="1988237"/>
          </a:xfrm>
          <a:prstGeom prst="rect">
            <a:avLst/>
          </a:prstGeom>
          <a:noFill/>
          <a:ln w="9525">
            <a:noFill/>
            <a:miter lim="800000"/>
            <a:headEnd/>
            <a:tailEnd/>
          </a:ln>
          <a:effectLst/>
        </p:spPr>
        <p:txBody>
          <a:bodyPr>
            <a:spAutoFit/>
          </a:bodyPr>
          <a:lstStyle/>
          <a:p>
            <a:pPr indent="339725">
              <a:spcBef>
                <a:spcPct val="20000"/>
              </a:spcBef>
              <a:buClr>
                <a:srgbClr val="FF9900"/>
              </a:buClr>
              <a:buSzPct val="130000"/>
              <a:buFontTx/>
              <a:buChar char="•"/>
            </a:pPr>
            <a:r>
              <a:rPr lang="en-US" sz="2800" dirty="0">
                <a:solidFill>
                  <a:schemeClr val="bg1"/>
                </a:solidFill>
                <a:latin typeface="Times New Roman" pitchFamily="18" charset="0"/>
              </a:rPr>
              <a:t>Roots grow to pre-transplanting length</a:t>
            </a:r>
          </a:p>
          <a:p>
            <a:pPr indent="339725">
              <a:spcBef>
                <a:spcPct val="20000"/>
              </a:spcBef>
              <a:buClr>
                <a:srgbClr val="FF9900"/>
              </a:buClr>
              <a:buSzPct val="130000"/>
              <a:buFontTx/>
              <a:buChar char="•"/>
            </a:pPr>
            <a:r>
              <a:rPr lang="en-US" sz="2800" dirty="0">
                <a:solidFill>
                  <a:schemeClr val="bg1"/>
                </a:solidFill>
                <a:latin typeface="Times New Roman" pitchFamily="18" charset="0"/>
              </a:rPr>
              <a:t>Trunk and shoot growth match pre-transplant rate</a:t>
            </a:r>
          </a:p>
          <a:p>
            <a:pPr indent="339725">
              <a:spcBef>
                <a:spcPct val="20000"/>
              </a:spcBef>
              <a:buClr>
                <a:srgbClr val="FF9900"/>
              </a:buClr>
              <a:buSzPct val="130000"/>
              <a:buFontTx/>
              <a:buChar char="•"/>
            </a:pPr>
            <a:r>
              <a:rPr lang="en-US" sz="2800" dirty="0">
                <a:solidFill>
                  <a:schemeClr val="bg1"/>
                </a:solidFill>
                <a:latin typeface="Times New Roman" pitchFamily="18" charset="0"/>
              </a:rPr>
              <a:t>Time: about 3 - 4 months/ inch trunk </a:t>
            </a:r>
            <a:r>
              <a:rPr lang="en-US" sz="2800" dirty="0" smtClean="0">
                <a:solidFill>
                  <a:schemeClr val="bg1"/>
                </a:solidFill>
                <a:latin typeface="Times New Roman" pitchFamily="18" charset="0"/>
              </a:rPr>
              <a:t>caliper is a         </a:t>
            </a:r>
            <a:r>
              <a:rPr lang="en-US" sz="2800" dirty="0">
                <a:solidFill>
                  <a:schemeClr val="bg1"/>
                </a:solidFill>
                <a:latin typeface="Times New Roman" pitchFamily="18" charset="0"/>
              </a:rPr>
              <a:t> </a:t>
            </a:r>
            <a:r>
              <a:rPr lang="en-US" sz="2800" dirty="0" smtClean="0">
                <a:solidFill>
                  <a:schemeClr val="bg1"/>
                </a:solidFill>
                <a:latin typeface="Times New Roman" pitchFamily="18" charset="0"/>
              </a:rPr>
              <a:t> good estimate</a:t>
            </a:r>
            <a:endParaRPr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533400" y="0"/>
            <a:ext cx="8229600" cy="1143000"/>
          </a:xfrm>
        </p:spPr>
        <p:txBody>
          <a:bodyPr/>
          <a:lstStyle/>
          <a:p>
            <a:r>
              <a:rPr lang="en-US" sz="4000" dirty="0"/>
              <a:t>Establishment rate is influenced by a variety of </a:t>
            </a:r>
            <a:r>
              <a:rPr lang="en-US" sz="4000" dirty="0" smtClean="0"/>
              <a:t>factors other than climate</a:t>
            </a:r>
            <a:endParaRPr lang="en-US" sz="4000" dirty="0"/>
          </a:p>
        </p:txBody>
      </p:sp>
      <p:graphicFrame>
        <p:nvGraphicFramePr>
          <p:cNvPr id="135401" name="Group 233"/>
          <p:cNvGraphicFramePr>
            <a:graphicFrameLocks noGrp="1"/>
          </p:cNvGraphicFramePr>
          <p:nvPr>
            <p:ph idx="1"/>
          </p:nvPr>
        </p:nvGraphicFramePr>
        <p:xfrm>
          <a:off x="76200" y="1326642"/>
          <a:ext cx="9067800" cy="5531358"/>
        </p:xfrm>
        <a:graphic>
          <a:graphicData uri="http://schemas.openxmlformats.org/drawingml/2006/table">
            <a:tbl>
              <a:tblPr/>
              <a:tblGrid>
                <a:gridCol w="2970213"/>
                <a:gridCol w="2814637"/>
                <a:gridCol w="3282950"/>
              </a:tblGrid>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9900"/>
                          </a:solidFill>
                          <a:effectLst/>
                          <a:latin typeface="Times New Roman" pitchFamily="18" charset="0"/>
                        </a:rPr>
                        <a:t>Encourages growth</a:t>
                      </a:r>
                    </a:p>
                  </a:txBody>
                  <a:tcPr horzOverflow="overflow">
                    <a:lnL cap="flat">
                      <a:noFill/>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9900"/>
                          </a:solidFill>
                          <a:effectLst/>
                          <a:latin typeface="Times New Roman" pitchFamily="18" charset="0"/>
                        </a:rPr>
                        <a:t>Limits growth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9900"/>
                          </a:solidFill>
                          <a:effectLst/>
                          <a:latin typeface="Times New Roman" pitchFamily="18" charset="0"/>
                        </a:rPr>
                        <a:t>Little or no effect (or harmful)</a:t>
                      </a:r>
                    </a:p>
                  </a:txBody>
                  <a:tcPr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Loose soil</a:t>
                      </a:r>
                    </a:p>
                  </a:txBody>
                  <a:tcPr horzOverflow="overflow">
                    <a:lnL cap="flat">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Compacted soil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Peat or organic matter added </a:t>
                      </a:r>
                    </a:p>
                  </a:txBody>
                  <a:tcPr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Proper irrigation</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Little or no irrigation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Water absorbing gels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Mulch applied correctly</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Grass and weeds close to trunk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Root stimulant products</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Root flare above soil surface</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Planting too deeply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Adding spores of mycorrhizae *</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Leaving shoots intact</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Pruning at planting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Fertilizing at planting</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0"/>
            <a:ext cx="7772400" cy="762000"/>
          </a:xfrm>
        </p:spPr>
        <p:txBody>
          <a:bodyPr/>
          <a:lstStyle/>
          <a:p>
            <a:r>
              <a:rPr lang="en-US" dirty="0"/>
              <a:t>During establishment</a:t>
            </a:r>
          </a:p>
        </p:txBody>
      </p:sp>
      <p:sp>
        <p:nvSpPr>
          <p:cNvPr id="129027" name="Rectangle 3"/>
          <p:cNvSpPr>
            <a:spLocks noGrp="1" noChangeArrowheads="1"/>
          </p:cNvSpPr>
          <p:nvPr>
            <p:ph type="body" idx="1"/>
          </p:nvPr>
        </p:nvSpPr>
        <p:spPr>
          <a:xfrm>
            <a:off x="609600" y="990600"/>
            <a:ext cx="7772400" cy="5257800"/>
          </a:xfrm>
        </p:spPr>
        <p:txBody>
          <a:bodyPr/>
          <a:lstStyle/>
          <a:p>
            <a:pPr>
              <a:buClr>
                <a:srgbClr val="FF9900"/>
              </a:buClr>
              <a:buSzPct val="130000"/>
            </a:pPr>
            <a:r>
              <a:rPr lang="en-US" b="1" dirty="0"/>
              <a:t>Irrigate</a:t>
            </a:r>
          </a:p>
          <a:p>
            <a:pPr>
              <a:buClr>
                <a:srgbClr val="FF9900"/>
              </a:buClr>
              <a:buSzPct val="130000"/>
              <a:buFontTx/>
              <a:buNone/>
            </a:pPr>
            <a:r>
              <a:rPr lang="en-US" dirty="0"/>
              <a:t>    </a:t>
            </a:r>
            <a:r>
              <a:rPr lang="en-US" sz="2800" dirty="0"/>
              <a:t>-  2 – 3 times weekly until established</a:t>
            </a:r>
          </a:p>
          <a:p>
            <a:pPr>
              <a:buClr>
                <a:srgbClr val="FF9900"/>
              </a:buClr>
              <a:buSzPct val="130000"/>
              <a:buFontTx/>
              <a:buNone/>
            </a:pPr>
            <a:r>
              <a:rPr lang="en-US" sz="2800" dirty="0"/>
              <a:t>     -  2 gallons per inch trunk caliper on root ball</a:t>
            </a:r>
          </a:p>
          <a:p>
            <a:pPr>
              <a:buClr>
                <a:srgbClr val="FF9900"/>
              </a:buClr>
              <a:buSzPct val="130000"/>
            </a:pPr>
            <a:r>
              <a:rPr lang="en-US" b="1" dirty="0"/>
              <a:t>Mulch</a:t>
            </a:r>
          </a:p>
          <a:p>
            <a:pPr>
              <a:buClr>
                <a:srgbClr val="FF9900"/>
              </a:buClr>
              <a:buSzPct val="130000"/>
              <a:buFontTx/>
              <a:buNone/>
            </a:pPr>
            <a:r>
              <a:rPr lang="en-US" b="1" dirty="0"/>
              <a:t>   </a:t>
            </a:r>
            <a:r>
              <a:rPr lang="en-US" sz="2800" b="1" dirty="0"/>
              <a:t>-  </a:t>
            </a:r>
            <a:r>
              <a:rPr lang="en-US" sz="2800" dirty="0"/>
              <a:t>Control weeds </a:t>
            </a:r>
          </a:p>
          <a:p>
            <a:pPr>
              <a:buClr>
                <a:srgbClr val="FF9900"/>
              </a:buClr>
              <a:buSzPct val="130000"/>
              <a:buFontTx/>
              <a:buNone/>
            </a:pPr>
            <a:r>
              <a:rPr lang="en-US" sz="2800" b="1" dirty="0"/>
              <a:t>    -  </a:t>
            </a:r>
            <a:r>
              <a:rPr lang="en-US" sz="2800" dirty="0"/>
              <a:t>Increase mulch diameter over time to keep </a:t>
            </a:r>
            <a:br>
              <a:rPr lang="en-US" sz="2800" dirty="0"/>
            </a:br>
            <a:r>
              <a:rPr lang="en-US" sz="2800" dirty="0"/>
              <a:t>   pace with root growth</a:t>
            </a:r>
            <a:endParaRPr lang="en-US" sz="2800" b="1" dirty="0"/>
          </a:p>
          <a:p>
            <a:pPr>
              <a:buClr>
                <a:srgbClr val="FF9900"/>
              </a:buClr>
              <a:buSzPct val="130000"/>
            </a:pPr>
            <a:r>
              <a:rPr lang="en-US" dirty="0"/>
              <a:t>Minimize soil compaction</a:t>
            </a:r>
          </a:p>
          <a:p>
            <a:pPr>
              <a:buClr>
                <a:srgbClr val="FF9900"/>
              </a:buClr>
              <a:buSzPct val="130000"/>
            </a:pPr>
            <a:r>
              <a:rPr lang="en-US" dirty="0"/>
              <a:t>Remove </a:t>
            </a:r>
            <a:r>
              <a:rPr lang="en-US" dirty="0" smtClean="0"/>
              <a:t>stakes and ties before the end of the first year, </a:t>
            </a:r>
            <a:r>
              <a:rPr lang="en-US" dirty="0"/>
              <a:t>protect lower trunk</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304800"/>
            <a:ext cx="8686800" cy="1066800"/>
          </a:xfrm>
        </p:spPr>
        <p:txBody>
          <a:bodyPr/>
          <a:lstStyle/>
          <a:p>
            <a:r>
              <a:rPr lang="en-US"/>
              <a:t>Irrigation: is it volume or frequency?</a:t>
            </a:r>
          </a:p>
        </p:txBody>
      </p:sp>
      <p:sp>
        <p:nvSpPr>
          <p:cNvPr id="132099" name="Rectangle 3"/>
          <p:cNvSpPr>
            <a:spLocks noGrp="1" noChangeArrowheads="1"/>
          </p:cNvSpPr>
          <p:nvPr>
            <p:ph type="body" sz="half" idx="2"/>
          </p:nvPr>
        </p:nvSpPr>
        <p:spPr>
          <a:xfrm>
            <a:off x="228600" y="1600200"/>
            <a:ext cx="4495800" cy="4800600"/>
          </a:xfrm>
        </p:spPr>
        <p:txBody>
          <a:bodyPr/>
          <a:lstStyle/>
          <a:p>
            <a:pPr marL="339725" indent="-339725">
              <a:buClr>
                <a:srgbClr val="FF9900"/>
              </a:buClr>
              <a:buSzPct val="130000"/>
            </a:pPr>
            <a:r>
              <a:rPr lang="en-US" sz="2800" b="1"/>
              <a:t>It’s frequency!</a:t>
            </a:r>
          </a:p>
          <a:p>
            <a:pPr marL="339725" indent="-339725">
              <a:buClr>
                <a:srgbClr val="FF9900"/>
              </a:buClr>
              <a:buSzPct val="130000"/>
            </a:pPr>
            <a:r>
              <a:rPr lang="en-US" sz="2800"/>
              <a:t>Experiment done on 4-inch hardened-off B&amp;B trees where 1.5, 3, or 5 gallons of water were applied per inch trunk caliper.</a:t>
            </a:r>
          </a:p>
          <a:p>
            <a:pPr marL="339725" indent="-339725">
              <a:lnSpc>
                <a:spcPct val="25000"/>
              </a:lnSpc>
            </a:pPr>
            <a:endParaRPr lang="en-US" sz="2800"/>
          </a:p>
          <a:p>
            <a:pPr marL="339725" indent="-339725">
              <a:buFontTx/>
              <a:buNone/>
            </a:pPr>
            <a:r>
              <a:rPr lang="en-US" sz="2800"/>
              <a:t>    Results show that volume did not matter but frequency did.</a:t>
            </a:r>
            <a:endParaRPr lang="en-US" sz="2800" b="1"/>
          </a:p>
        </p:txBody>
      </p:sp>
      <p:sp>
        <p:nvSpPr>
          <p:cNvPr id="132100" name="AutoShape 4"/>
          <p:cNvSpPr>
            <a:spLocks noChangeArrowheads="1"/>
          </p:cNvSpPr>
          <p:nvPr/>
        </p:nvSpPr>
        <p:spPr bwMode="auto">
          <a:xfrm>
            <a:off x="152400" y="4724400"/>
            <a:ext cx="381000" cy="228600"/>
          </a:xfrm>
          <a:prstGeom prst="rightArrow">
            <a:avLst>
              <a:gd name="adj1" fmla="val 50000"/>
              <a:gd name="adj2" fmla="val 41667"/>
            </a:avLst>
          </a:prstGeom>
          <a:solidFill>
            <a:srgbClr val="0099FF"/>
          </a:solidFill>
          <a:ln w="9525">
            <a:solidFill>
              <a:schemeClr val="tx1"/>
            </a:solidFill>
            <a:miter lim="800000"/>
            <a:headEnd/>
            <a:tailEnd/>
          </a:ln>
          <a:effectLst/>
        </p:spPr>
        <p:txBody>
          <a:bodyPr wrap="none" anchor="ctr"/>
          <a:lstStyle/>
          <a:p>
            <a:endParaRPr lang="en-US"/>
          </a:p>
        </p:txBody>
      </p:sp>
      <p:pic>
        <p:nvPicPr>
          <p:cNvPr id="132101" name="Picture 5" descr="volume"/>
          <p:cNvPicPr>
            <a:picLocks noChangeAspect="1" noChangeArrowheads="1"/>
          </p:cNvPicPr>
          <p:nvPr/>
        </p:nvPicPr>
        <p:blipFill>
          <a:blip r:embed="rId3" cstate="print"/>
          <a:srcRect/>
          <a:stretch>
            <a:fillRect/>
          </a:stretch>
        </p:blipFill>
        <p:spPr bwMode="auto">
          <a:xfrm>
            <a:off x="4800600" y="1905000"/>
            <a:ext cx="4114800" cy="3190875"/>
          </a:xfrm>
          <a:prstGeom prst="rect">
            <a:avLst/>
          </a:prstGeo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228600"/>
            <a:ext cx="9372600" cy="792162"/>
          </a:xfrm>
        </p:spPr>
        <p:txBody>
          <a:bodyPr/>
          <a:lstStyle/>
          <a:p>
            <a:r>
              <a:rPr lang="en-US" sz="2800" dirty="0"/>
              <a:t>Frequency of irrigation based on tree </a:t>
            </a:r>
            <a:r>
              <a:rPr lang="en-US" sz="2800" dirty="0" smtClean="0"/>
              <a:t>size when planted in spring (less if fall planted or rainfall is plentiful)</a:t>
            </a:r>
            <a:endParaRPr lang="en-US" sz="2800" dirty="0"/>
          </a:p>
        </p:txBody>
      </p:sp>
      <p:graphicFrame>
        <p:nvGraphicFramePr>
          <p:cNvPr id="143391" name="Group 31"/>
          <p:cNvGraphicFramePr>
            <a:graphicFrameLocks noGrp="1"/>
          </p:cNvGraphicFramePr>
          <p:nvPr>
            <p:ph idx="1"/>
          </p:nvPr>
        </p:nvGraphicFramePr>
        <p:xfrm>
          <a:off x="152400" y="1295400"/>
          <a:ext cx="8991600" cy="5063808"/>
        </p:xfrm>
        <a:graphic>
          <a:graphicData uri="http://schemas.openxmlformats.org/drawingml/2006/table">
            <a:tbl>
              <a:tblPr/>
              <a:tblGrid>
                <a:gridCol w="2514600"/>
                <a:gridCol w="3581400"/>
                <a:gridCol w="28956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Size of nursery stock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Irrigation schedule for vigor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Irrigation schedule for survival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&lt; 2 inch caliper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Daily: 2 weeks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Every other day: 2 months Weekly: until established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Twice weekly for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2-3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2 – 4 inch caliper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Daily: 1 month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Every other day: 3 months Weekly: until established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Twice weekly for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3 – 4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&gt; 4 inch caliper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Daily: 6 weeks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Every other day: 5 months Weekly: until established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Twice weekly for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4 – 5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28600"/>
            <a:ext cx="8229600" cy="1143000"/>
          </a:xfrm>
        </p:spPr>
        <p:txBody>
          <a:bodyPr/>
          <a:lstStyle/>
          <a:p>
            <a:r>
              <a:rPr lang="en-US" sz="4000"/>
              <a:t>Months of irrigation to provide based on climate and tree size at planting </a:t>
            </a:r>
          </a:p>
        </p:txBody>
      </p:sp>
      <p:graphicFrame>
        <p:nvGraphicFramePr>
          <p:cNvPr id="145411" name="Group 3"/>
          <p:cNvGraphicFramePr>
            <a:graphicFrameLocks noGrp="1"/>
          </p:cNvGraphicFramePr>
          <p:nvPr>
            <p:ph idx="1"/>
          </p:nvPr>
        </p:nvGraphicFramePr>
        <p:xfrm>
          <a:off x="152400" y="1676400"/>
          <a:ext cx="8839200" cy="4867911"/>
        </p:xfrm>
        <a:graphic>
          <a:graphicData uri="http://schemas.openxmlformats.org/drawingml/2006/table">
            <a:tbl>
              <a:tblPr/>
              <a:tblGrid>
                <a:gridCol w="1828800"/>
                <a:gridCol w="1143000"/>
                <a:gridCol w="1143000"/>
                <a:gridCol w="1219200"/>
                <a:gridCol w="1219200"/>
                <a:gridCol w="1143000"/>
                <a:gridCol w="1143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USDA Hardiness 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Max. trunk diameter at planting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1 inch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12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10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7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5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 months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724400" y="381000"/>
            <a:ext cx="4419600" cy="1143000"/>
          </a:xfrm>
        </p:spPr>
        <p:txBody>
          <a:bodyPr/>
          <a:lstStyle/>
          <a:p>
            <a:r>
              <a:rPr lang="en-US" sz="4000" dirty="0"/>
              <a:t>This tree is </a:t>
            </a:r>
            <a:r>
              <a:rPr lang="en-US" sz="4000" dirty="0" smtClean="0"/>
              <a:t>set </a:t>
            </a:r>
            <a:r>
              <a:rPr lang="en-US" sz="4000" dirty="0"/>
              <a:t>too </a:t>
            </a:r>
            <a:r>
              <a:rPr lang="en-US" sz="4000" dirty="0" smtClean="0"/>
              <a:t>deeply and needs adjusting</a:t>
            </a:r>
            <a:endParaRPr lang="en-US" sz="4000" dirty="0"/>
          </a:p>
        </p:txBody>
      </p:sp>
      <p:pic>
        <p:nvPicPr>
          <p:cNvPr id="151556" name="Picture 4" descr="plantingoutline"/>
          <p:cNvPicPr>
            <a:picLocks noGrp="1" noChangeAspect="1" noChangeArrowheads="1"/>
          </p:cNvPicPr>
          <p:nvPr>
            <p:ph type="body" idx="1"/>
          </p:nvPr>
        </p:nvPicPr>
        <p:blipFill>
          <a:blip r:embed="rId3" cstate="print"/>
          <a:srcRect l="4292"/>
          <a:stretch>
            <a:fillRect/>
          </a:stretch>
        </p:blipFill>
        <p:spPr>
          <a:xfrm>
            <a:off x="4883150" y="2057400"/>
            <a:ext cx="4260850" cy="4572000"/>
          </a:xfrm>
          <a:noFill/>
          <a:ln/>
        </p:spPr>
      </p:pic>
      <p:sp>
        <p:nvSpPr>
          <p:cNvPr id="151557" name="Text Box 5"/>
          <p:cNvSpPr txBox="1">
            <a:spLocks noChangeArrowheads="1"/>
          </p:cNvSpPr>
          <p:nvPr/>
        </p:nvSpPr>
        <p:spPr bwMode="auto">
          <a:xfrm>
            <a:off x="228600" y="152400"/>
            <a:ext cx="3810000" cy="1938992"/>
          </a:xfrm>
          <a:prstGeom prst="rect">
            <a:avLst/>
          </a:prstGeom>
          <a:noFill/>
          <a:ln w="9525">
            <a:noFill/>
            <a:miter lim="800000"/>
            <a:headEnd/>
            <a:tailEnd/>
          </a:ln>
          <a:effectLst/>
        </p:spPr>
        <p:txBody>
          <a:bodyPr>
            <a:spAutoFit/>
          </a:bodyPr>
          <a:lstStyle/>
          <a:p>
            <a:pPr>
              <a:spcBef>
                <a:spcPct val="50000"/>
              </a:spcBef>
            </a:pPr>
            <a:r>
              <a:rPr lang="en-US" sz="4000" dirty="0">
                <a:solidFill>
                  <a:schemeClr val="bg1"/>
                </a:solidFill>
                <a:latin typeface="Times New Roman" pitchFamily="18" charset="0"/>
              </a:rPr>
              <a:t>By the way this tree is </a:t>
            </a:r>
            <a:r>
              <a:rPr lang="en-US" sz="4000" dirty="0" smtClean="0">
                <a:solidFill>
                  <a:schemeClr val="bg1"/>
                </a:solidFill>
                <a:latin typeface="Times New Roman" pitchFamily="18" charset="0"/>
              </a:rPr>
              <a:t>the correct depth</a:t>
            </a:r>
            <a:endParaRPr lang="en-US" sz="4000" dirty="0">
              <a:solidFill>
                <a:schemeClr val="bg1"/>
              </a:solidFill>
              <a:latin typeface="Times New Roman" pitchFamily="18" charset="0"/>
            </a:endParaRPr>
          </a:p>
        </p:txBody>
      </p:sp>
      <p:pic>
        <p:nvPicPr>
          <p:cNvPr id="151558" name="Picture 6" descr="IMG_0030"/>
          <p:cNvPicPr>
            <a:picLocks noChangeAspect="1" noChangeArrowheads="1"/>
          </p:cNvPicPr>
          <p:nvPr/>
        </p:nvPicPr>
        <p:blipFill>
          <a:blip r:embed="rId4" cstate="print"/>
          <a:srcRect/>
          <a:stretch>
            <a:fillRect/>
          </a:stretch>
        </p:blipFill>
        <p:spPr bwMode="auto">
          <a:xfrm>
            <a:off x="0" y="2206625"/>
            <a:ext cx="4648200" cy="305117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792163"/>
          </a:xfrm>
        </p:spPr>
        <p:txBody>
          <a:bodyPr/>
          <a:lstStyle/>
          <a:p>
            <a:r>
              <a:rPr lang="en-US" b="1"/>
              <a:t>Summary of proper planting</a:t>
            </a:r>
          </a:p>
        </p:txBody>
      </p:sp>
      <p:sp>
        <p:nvSpPr>
          <p:cNvPr id="140292" name="Text Box 4"/>
          <p:cNvSpPr txBox="1">
            <a:spLocks noChangeArrowheads="1"/>
          </p:cNvSpPr>
          <p:nvPr/>
        </p:nvSpPr>
        <p:spPr bwMode="auto">
          <a:xfrm>
            <a:off x="4191000" y="5334000"/>
            <a:ext cx="4800600" cy="1200150"/>
          </a:xfrm>
          <a:prstGeom prst="rect">
            <a:avLst/>
          </a:prstGeom>
          <a:noFill/>
          <a:ln w="9525">
            <a:solidFill>
              <a:schemeClr val="bg1"/>
            </a:solidFill>
            <a:miter lim="800000"/>
            <a:headEnd/>
            <a:tailEnd/>
          </a:ln>
          <a:effectLst/>
        </p:spPr>
        <p:txBody>
          <a:bodyPr>
            <a:spAutoFit/>
          </a:bodyPr>
          <a:lstStyle/>
          <a:p>
            <a:pPr>
              <a:lnSpc>
                <a:spcPct val="5000"/>
              </a:lnSpc>
              <a:spcBef>
                <a:spcPct val="50000"/>
              </a:spcBef>
            </a:pPr>
            <a:endParaRPr lang="en-US" sz="2000">
              <a:solidFill>
                <a:schemeClr val="bg1"/>
              </a:solidFill>
            </a:endParaRPr>
          </a:p>
          <a:p>
            <a:pPr>
              <a:spcBef>
                <a:spcPct val="50000"/>
              </a:spcBef>
            </a:pPr>
            <a:r>
              <a:rPr lang="en-US" sz="2000">
                <a:solidFill>
                  <a:schemeClr val="bg1"/>
                </a:solidFill>
              </a:rPr>
              <a:t>Visit the website </a:t>
            </a:r>
            <a:r>
              <a:rPr lang="en-US" sz="2000" b="1">
                <a:solidFill>
                  <a:schemeClr val="bg1"/>
                </a:solidFill>
              </a:rPr>
              <a:t>Trees and Hurricanes</a:t>
            </a:r>
            <a:r>
              <a:rPr lang="en-US" sz="2000">
                <a:solidFill>
                  <a:schemeClr val="bg1"/>
                </a:solidFill>
              </a:rPr>
              <a:t>:</a:t>
            </a:r>
          </a:p>
          <a:p>
            <a:pPr>
              <a:spcBef>
                <a:spcPct val="50000"/>
              </a:spcBef>
            </a:pPr>
            <a:r>
              <a:rPr lang="en-US" sz="2000">
                <a:hlinkClick r:id="rId3"/>
              </a:rPr>
              <a:t>http://treesandhurricanes.ifas.ufl.edu</a:t>
            </a:r>
            <a:endParaRPr lang="en-US" sz="2000"/>
          </a:p>
          <a:p>
            <a:pPr>
              <a:lnSpc>
                <a:spcPct val="5000"/>
              </a:lnSpc>
              <a:spcBef>
                <a:spcPct val="50000"/>
              </a:spcBef>
            </a:pPr>
            <a:endParaRPr lang="en-US" sz="2000">
              <a:solidFill>
                <a:schemeClr val="bg1"/>
              </a:solidFill>
            </a:endParaRPr>
          </a:p>
        </p:txBody>
      </p:sp>
      <p:sp>
        <p:nvSpPr>
          <p:cNvPr id="140293" name="Text Box 5"/>
          <p:cNvSpPr txBox="1">
            <a:spLocks noChangeArrowheads="1"/>
          </p:cNvSpPr>
          <p:nvPr/>
        </p:nvSpPr>
        <p:spPr bwMode="auto">
          <a:xfrm>
            <a:off x="304800" y="5410200"/>
            <a:ext cx="3886200" cy="946150"/>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latin typeface="Times New Roman" pitchFamily="18" charset="0"/>
              </a:rPr>
              <a:t>For more information on related topics…</a:t>
            </a:r>
          </a:p>
        </p:txBody>
      </p:sp>
      <p:pic>
        <p:nvPicPr>
          <p:cNvPr id="140296" name="Picture 8" descr="properplanting"/>
          <p:cNvPicPr>
            <a:picLocks noChangeAspect="1" noChangeArrowheads="1"/>
          </p:cNvPicPr>
          <p:nvPr/>
        </p:nvPicPr>
        <p:blipFill>
          <a:blip r:embed="rId4" cstate="print"/>
          <a:srcRect/>
          <a:stretch>
            <a:fillRect/>
          </a:stretch>
        </p:blipFill>
        <p:spPr bwMode="auto">
          <a:xfrm>
            <a:off x="381000" y="1143000"/>
            <a:ext cx="8442325" cy="38766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Web Resources for Plant Selection</a:t>
            </a:r>
            <a:endParaRPr lang="en-US" dirty="0"/>
          </a:p>
        </p:txBody>
      </p:sp>
      <p:sp>
        <p:nvSpPr>
          <p:cNvPr id="6" name="Content Placeholder 5"/>
          <p:cNvSpPr>
            <a:spLocks noGrp="1"/>
          </p:cNvSpPr>
          <p:nvPr>
            <p:ph idx="1"/>
          </p:nvPr>
        </p:nvSpPr>
        <p:spPr>
          <a:xfrm>
            <a:off x="457200" y="1066800"/>
            <a:ext cx="8229600" cy="5562600"/>
          </a:xfrm>
        </p:spPr>
        <p:txBody>
          <a:bodyPr/>
          <a:lstStyle/>
          <a:p>
            <a:r>
              <a:rPr lang="en-US" dirty="0" smtClean="0">
                <a:hlinkClick r:id="rId3"/>
              </a:rPr>
              <a:t>http://</a:t>
            </a:r>
            <a:r>
              <a:rPr lang="en-US" dirty="0" smtClean="0">
                <a:hlinkClick r:id="rId3"/>
              </a:rPr>
              <a:t>www.onlineplantguide.com</a:t>
            </a:r>
            <a:endParaRPr lang="en-US" dirty="0" smtClean="0"/>
          </a:p>
          <a:p>
            <a:r>
              <a:rPr lang="en-US" dirty="0" smtClean="0">
                <a:hlinkClick r:id="rId4"/>
              </a:rPr>
              <a:t>http://</a:t>
            </a:r>
            <a:r>
              <a:rPr lang="en-US" dirty="0" smtClean="0">
                <a:hlinkClick r:id="rId4"/>
              </a:rPr>
              <a:t>www.southeasternflora.com</a:t>
            </a:r>
            <a:endParaRPr lang="en-US" dirty="0" smtClean="0"/>
          </a:p>
          <a:p>
            <a:r>
              <a:rPr lang="en-US" sz="2800" dirty="0" smtClean="0">
                <a:hlinkClick r:id="rId5"/>
              </a:rPr>
              <a:t>http://</a:t>
            </a:r>
            <a:r>
              <a:rPr lang="en-US" sz="2800" dirty="0" smtClean="0">
                <a:hlinkClick r:id="rId5"/>
              </a:rPr>
              <a:t>utgardens.tennessee.edu/ohld220/index.html</a:t>
            </a:r>
            <a:endParaRPr lang="en-US" sz="2800" dirty="0" smtClean="0"/>
          </a:p>
          <a:p>
            <a:r>
              <a:rPr lang="en-US" sz="2800" dirty="0" smtClean="0">
                <a:hlinkClick r:id="rId6"/>
              </a:rPr>
              <a:t>http://</a:t>
            </a:r>
            <a:r>
              <a:rPr lang="en-US" sz="2800" dirty="0" smtClean="0">
                <a:hlinkClick r:id="rId6"/>
              </a:rPr>
              <a:t>urbanext.illinois.edu/treeselector/search.cfm</a:t>
            </a:r>
            <a:endParaRPr lang="en-US" sz="2800" dirty="0" smtClean="0"/>
          </a:p>
          <a:p>
            <a:r>
              <a:rPr lang="en-US" sz="2800" dirty="0" smtClean="0">
                <a:hlinkClick r:id="rId7"/>
              </a:rPr>
              <a:t>https://fp.auburn.edu/sfws/samuelson/dendrology</a:t>
            </a:r>
            <a:r>
              <a:rPr lang="en-US" sz="2800" dirty="0" smtClean="0">
                <a:hlinkClick r:id="rId7"/>
              </a:rPr>
              <a:t>/</a:t>
            </a:r>
            <a:r>
              <a:rPr lang="en-US" sz="2800" dirty="0" smtClean="0"/>
              <a:t>  (this is Trees of Alabama – great resource – test your knowledge)</a:t>
            </a:r>
          </a:p>
          <a:p>
            <a:r>
              <a:rPr lang="en-US" sz="2800" dirty="0" smtClean="0">
                <a:hlinkClick r:id="rId8"/>
              </a:rPr>
              <a:t>http://</a:t>
            </a:r>
            <a:r>
              <a:rPr lang="en-US" sz="2800" dirty="0" smtClean="0">
                <a:hlinkClick r:id="rId8"/>
              </a:rPr>
              <a:t>www.cnr.vt.edu/dendro/treeselector/search.htm</a:t>
            </a:r>
            <a:endParaRPr lang="en-US" sz="2800" dirty="0" smtClean="0"/>
          </a:p>
          <a:p>
            <a:pPr>
              <a:buNone/>
            </a:pPr>
            <a:r>
              <a:rPr lang="en-US" sz="2800" dirty="0" smtClean="0"/>
              <a:t>	(Tree selector for urban areas – very helpful)</a:t>
            </a:r>
          </a:p>
          <a:p>
            <a:r>
              <a:rPr lang="en-US" sz="2800" dirty="0" smtClean="0">
                <a:hlinkClick r:id="rId9"/>
              </a:rPr>
              <a:t>http://</a:t>
            </a:r>
            <a:r>
              <a:rPr lang="en-US" sz="2800" dirty="0" smtClean="0">
                <a:hlinkClick r:id="rId9"/>
              </a:rPr>
              <a:t>www.aces.edu/forestry/dendrology/leaves.php</a:t>
            </a:r>
            <a:endParaRPr lang="en-US" sz="2800" dirty="0" smtClean="0"/>
          </a:p>
          <a:p>
            <a:pPr>
              <a:buNone/>
            </a:pPr>
            <a:r>
              <a:rPr lang="en-US" sz="2800" dirty="0" smtClean="0"/>
              <a:t>     (55 most common trees and leaf ID chart)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533400"/>
            <a:ext cx="7772400" cy="1143000"/>
          </a:xfrm>
        </p:spPr>
        <p:txBody>
          <a:bodyPr/>
          <a:lstStyle/>
          <a:p>
            <a:r>
              <a:rPr lang="en-US" dirty="0"/>
              <a:t>Types of Tree Stock</a:t>
            </a:r>
          </a:p>
        </p:txBody>
      </p:sp>
      <p:sp>
        <p:nvSpPr>
          <p:cNvPr id="18435" name="Rectangle 3"/>
          <p:cNvSpPr>
            <a:spLocks noGrp="1" noChangeArrowheads="1"/>
          </p:cNvSpPr>
          <p:nvPr>
            <p:ph type="body" sz="half" idx="1"/>
          </p:nvPr>
        </p:nvSpPr>
        <p:spPr>
          <a:xfrm>
            <a:off x="990600" y="5181600"/>
            <a:ext cx="7886700" cy="914400"/>
          </a:xfrm>
        </p:spPr>
        <p:txBody>
          <a:bodyPr/>
          <a:lstStyle/>
          <a:p>
            <a:pPr>
              <a:lnSpc>
                <a:spcPct val="90000"/>
              </a:lnSpc>
              <a:buFont typeface="Wingdings" pitchFamily="2" charset="2"/>
              <a:buNone/>
            </a:pPr>
            <a:r>
              <a:rPr lang="en-US" sz="2400" dirty="0"/>
              <a:t>  Bare-Root	   </a:t>
            </a:r>
            <a:r>
              <a:rPr lang="en-US" sz="2400" dirty="0" smtClean="0"/>
              <a:t>     </a:t>
            </a:r>
            <a:r>
              <a:rPr lang="en-US" sz="2400" dirty="0"/>
              <a:t>Ball and Burlap (B&amp;B)	    </a:t>
            </a:r>
            <a:r>
              <a:rPr lang="en-US" sz="2400" dirty="0" smtClean="0"/>
              <a:t>      </a:t>
            </a:r>
            <a:r>
              <a:rPr lang="en-US" sz="2400" dirty="0"/>
              <a:t>Container</a:t>
            </a:r>
          </a:p>
        </p:txBody>
      </p:sp>
      <p:graphicFrame>
        <p:nvGraphicFramePr>
          <p:cNvPr id="18440" name="Object 8"/>
          <p:cNvGraphicFramePr>
            <a:graphicFrameLocks noChangeAspect="1"/>
          </p:cNvGraphicFramePr>
          <p:nvPr>
            <p:ph sz="quarter" idx="3"/>
          </p:nvPr>
        </p:nvGraphicFramePr>
        <p:xfrm>
          <a:off x="990600" y="2514600"/>
          <a:ext cx="1428750" cy="2438400"/>
        </p:xfrm>
        <a:graphic>
          <a:graphicData uri="http://schemas.openxmlformats.org/presentationml/2006/ole">
            <p:oleObj spid="_x0000_s208898" name="Drawing" r:id="rId4" imgW="1066597" imgH="1819324" progId="">
              <p:embed/>
            </p:oleObj>
          </a:graphicData>
        </a:graphic>
      </p:graphicFrame>
      <p:graphicFrame>
        <p:nvGraphicFramePr>
          <p:cNvPr id="18443" name="Object 11"/>
          <p:cNvGraphicFramePr>
            <a:graphicFrameLocks noChangeAspect="1"/>
          </p:cNvGraphicFramePr>
          <p:nvPr>
            <p:ph sz="quarter" idx="2"/>
          </p:nvPr>
        </p:nvGraphicFramePr>
        <p:xfrm>
          <a:off x="4191000" y="2514600"/>
          <a:ext cx="1465263" cy="2514600"/>
        </p:xfrm>
        <a:graphic>
          <a:graphicData uri="http://schemas.openxmlformats.org/presentationml/2006/ole">
            <p:oleObj spid="_x0000_s208899" name="Drawing" r:id="rId5" imgW="1038280" imgH="1781152" progId="">
              <p:embed/>
            </p:oleObj>
          </a:graphicData>
        </a:graphic>
      </p:graphicFrame>
      <p:graphicFrame>
        <p:nvGraphicFramePr>
          <p:cNvPr id="18445" name="Object 13"/>
          <p:cNvGraphicFramePr>
            <a:graphicFrameLocks noChangeAspect="1"/>
          </p:cNvGraphicFramePr>
          <p:nvPr/>
        </p:nvGraphicFramePr>
        <p:xfrm>
          <a:off x="7543800" y="2514600"/>
          <a:ext cx="885825" cy="2447925"/>
        </p:xfrm>
        <a:graphic>
          <a:graphicData uri="http://schemas.openxmlformats.org/presentationml/2006/ole">
            <p:oleObj spid="_x0000_s208900" name="Drawing" r:id="rId6" imgW="638331" imgH="176230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7772400" cy="1143000"/>
          </a:xfrm>
        </p:spPr>
        <p:txBody>
          <a:bodyPr/>
          <a:lstStyle/>
          <a:p>
            <a:r>
              <a:rPr lang="en-US" dirty="0"/>
              <a:t>Selecting a Tree</a:t>
            </a:r>
          </a:p>
        </p:txBody>
      </p:sp>
      <p:sp>
        <p:nvSpPr>
          <p:cNvPr id="19459" name="Rectangle 3"/>
          <p:cNvSpPr>
            <a:spLocks noGrp="1" noChangeArrowheads="1"/>
          </p:cNvSpPr>
          <p:nvPr>
            <p:ph type="body" sz="half" idx="1"/>
          </p:nvPr>
        </p:nvSpPr>
        <p:spPr>
          <a:xfrm>
            <a:off x="457200" y="1752600"/>
            <a:ext cx="4305300" cy="4495800"/>
          </a:xfrm>
        </p:spPr>
        <p:txBody>
          <a:bodyPr/>
          <a:lstStyle/>
          <a:p>
            <a:pPr>
              <a:lnSpc>
                <a:spcPct val="90000"/>
              </a:lnSpc>
            </a:pPr>
            <a:r>
              <a:rPr lang="en-US" sz="2800" dirty="0"/>
              <a:t>Qualities to look for:</a:t>
            </a:r>
          </a:p>
          <a:p>
            <a:pPr lvl="1">
              <a:lnSpc>
                <a:spcPct val="90000"/>
              </a:lnSpc>
            </a:pPr>
            <a:r>
              <a:rPr lang="en-US" sz="2400" dirty="0"/>
              <a:t>Healthy, well balanced crown with </a:t>
            </a:r>
            <a:r>
              <a:rPr lang="en-US" sz="2400" dirty="0" smtClean="0"/>
              <a:t>good color to the foliage</a:t>
            </a:r>
            <a:endParaRPr lang="en-US" sz="2400" dirty="0"/>
          </a:p>
          <a:p>
            <a:pPr lvl="1">
              <a:lnSpc>
                <a:spcPct val="90000"/>
              </a:lnSpc>
            </a:pPr>
            <a:r>
              <a:rPr lang="en-US" sz="2400" dirty="0"/>
              <a:t>Straight trunk with evenly distributed branches with wide angels</a:t>
            </a:r>
          </a:p>
          <a:p>
            <a:pPr lvl="1">
              <a:lnSpc>
                <a:spcPct val="90000"/>
              </a:lnSpc>
            </a:pPr>
            <a:r>
              <a:rPr lang="en-US" sz="2400" dirty="0"/>
              <a:t>Healthy white roots with good lateral distribution</a:t>
            </a:r>
          </a:p>
          <a:p>
            <a:pPr lvl="1">
              <a:lnSpc>
                <a:spcPct val="90000"/>
              </a:lnSpc>
            </a:pPr>
            <a:r>
              <a:rPr lang="en-US" sz="2400" dirty="0"/>
              <a:t>No insect or disease problems</a:t>
            </a:r>
          </a:p>
          <a:p>
            <a:pPr lvl="1">
              <a:lnSpc>
                <a:spcPct val="90000"/>
              </a:lnSpc>
            </a:pPr>
            <a:endParaRPr lang="en-US" sz="2400" dirty="0"/>
          </a:p>
        </p:txBody>
      </p:sp>
      <p:graphicFrame>
        <p:nvGraphicFramePr>
          <p:cNvPr id="19460" name="Object 4"/>
          <p:cNvGraphicFramePr>
            <a:graphicFrameLocks noChangeAspect="1"/>
          </p:cNvGraphicFramePr>
          <p:nvPr>
            <p:ph sz="quarter" idx="2"/>
          </p:nvPr>
        </p:nvGraphicFramePr>
        <p:xfrm>
          <a:off x="6705600" y="1066800"/>
          <a:ext cx="2062162" cy="3200400"/>
        </p:xfrm>
        <a:graphic>
          <a:graphicData uri="http://schemas.openxmlformats.org/presentationml/2006/ole">
            <p:oleObj spid="_x0000_s209922" name="Drawing" r:id="rId4" imgW="2400480" imgH="3724200" progId="">
              <p:embed/>
            </p:oleObj>
          </a:graphicData>
        </a:graphic>
      </p:graphicFrame>
      <p:graphicFrame>
        <p:nvGraphicFramePr>
          <p:cNvPr id="19462" name="Object 6"/>
          <p:cNvGraphicFramePr>
            <a:graphicFrameLocks noChangeAspect="1"/>
          </p:cNvGraphicFramePr>
          <p:nvPr>
            <p:ph sz="quarter" idx="3"/>
          </p:nvPr>
        </p:nvGraphicFramePr>
        <p:xfrm>
          <a:off x="4800600" y="4724400"/>
          <a:ext cx="3124200" cy="1822450"/>
        </p:xfrm>
        <a:graphic>
          <a:graphicData uri="http://schemas.openxmlformats.org/presentationml/2006/ole">
            <p:oleObj spid="_x0000_s209923" name="Drawing" r:id="rId5" imgW="3543943" imgH="2066895"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7260</Words>
  <Application>Microsoft Office PowerPoint</Application>
  <PresentationFormat>On-screen Show (4:3)</PresentationFormat>
  <Paragraphs>571</Paragraphs>
  <Slides>69</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Default Design</vt:lpstr>
      <vt:lpstr>Drawing</vt:lpstr>
      <vt:lpstr>Selection and Installation of Trees in the Landscape</vt:lpstr>
      <vt:lpstr>Making the right tree choice?</vt:lpstr>
      <vt:lpstr>Right Tree</vt:lpstr>
      <vt:lpstr>Right Tree</vt:lpstr>
      <vt:lpstr>Right Tree</vt:lpstr>
      <vt:lpstr>Right Tree</vt:lpstr>
      <vt:lpstr>Web Resources for Plant Selection</vt:lpstr>
      <vt:lpstr>Types of Tree Stock</vt:lpstr>
      <vt:lpstr>Selecting a Tree</vt:lpstr>
      <vt:lpstr>Landscape Tree Facts</vt:lpstr>
      <vt:lpstr>Why What You Know About Forest Situations Doesn’t Always Apply In Urban Sites and Home Landscapes</vt:lpstr>
      <vt:lpstr>Construction Issues</vt:lpstr>
      <vt:lpstr>This tree was dying fast – why?</vt:lpstr>
      <vt:lpstr>I dug 24” to the root flair </vt:lpstr>
      <vt:lpstr>Planting and establishing trees</vt:lpstr>
      <vt:lpstr>Steps for proper planting</vt:lpstr>
      <vt:lpstr>Look up!</vt:lpstr>
      <vt:lpstr>Steps for proper planting</vt:lpstr>
      <vt:lpstr>Slide 19</vt:lpstr>
      <vt:lpstr>Dig the planting hole as wide as possible</vt:lpstr>
      <vt:lpstr>Steps for proper planting</vt:lpstr>
      <vt:lpstr>Find the top-most root</vt:lpstr>
      <vt:lpstr>Desirable root ball</vt:lpstr>
      <vt:lpstr>Root ball quality</vt:lpstr>
      <vt:lpstr>Remove excess soil</vt:lpstr>
      <vt:lpstr>Treating root defects</vt:lpstr>
      <vt:lpstr>Defects at top of ball</vt:lpstr>
      <vt:lpstr>Circling roots – cut them, or tear up the edge of the root ball to spread roots out</vt:lpstr>
      <vt:lpstr>Cutting circling roots</vt:lpstr>
      <vt:lpstr>Defects can be inside root ball</vt:lpstr>
      <vt:lpstr>Slide 31</vt:lpstr>
      <vt:lpstr>Steps for proper planting</vt:lpstr>
      <vt:lpstr>Lifting tree into the planting hole</vt:lpstr>
      <vt:lpstr>Steps for proper planting</vt:lpstr>
      <vt:lpstr>Position the tree in the soil</vt:lpstr>
      <vt:lpstr>TOO DEEP! - add soil to bottom of hole</vt:lpstr>
      <vt:lpstr>Effect of planting depth on stress after planting</vt:lpstr>
      <vt:lpstr>Steps for proper planting</vt:lpstr>
      <vt:lpstr>Straighten the tree</vt:lpstr>
      <vt:lpstr>Steps for proper planting</vt:lpstr>
      <vt:lpstr>Balled-in-burlap trees</vt:lpstr>
      <vt:lpstr>Remove all synthetic burlap</vt:lpstr>
      <vt:lpstr>Synthetic burlap can girdle roots</vt:lpstr>
      <vt:lpstr>Wire baskets</vt:lpstr>
      <vt:lpstr>Steps for proper planting</vt:lpstr>
      <vt:lpstr>Slide 46</vt:lpstr>
      <vt:lpstr>Moderately pack the backfill soil</vt:lpstr>
      <vt:lpstr>Water the backfill to settle</vt:lpstr>
      <vt:lpstr>Ready for mulch</vt:lpstr>
      <vt:lpstr>Steps for proper planting</vt:lpstr>
      <vt:lpstr>Mulching</vt:lpstr>
      <vt:lpstr>Mulching</vt:lpstr>
      <vt:lpstr>Improper mulching</vt:lpstr>
      <vt:lpstr>Improper mulching</vt:lpstr>
      <vt:lpstr>Too much mulch over time </vt:lpstr>
      <vt:lpstr>Adding a berm</vt:lpstr>
      <vt:lpstr>Steps for proper planting</vt:lpstr>
      <vt:lpstr>Traditional staking methods</vt:lpstr>
      <vt:lpstr>Alternative staking methods</vt:lpstr>
      <vt:lpstr>Prune to finish the job</vt:lpstr>
      <vt:lpstr>Fertilizer at planting?</vt:lpstr>
      <vt:lpstr>Establishment</vt:lpstr>
      <vt:lpstr>Establishment rate is influenced by a variety of factors other than climate</vt:lpstr>
      <vt:lpstr>During establishment</vt:lpstr>
      <vt:lpstr>Irrigation: is it volume or frequency?</vt:lpstr>
      <vt:lpstr>Frequency of irrigation based on tree size when planted in spring (less if fall planted or rainfall is plentiful)</vt:lpstr>
      <vt:lpstr>Months of irrigation to provide based on climate and tree size at planting </vt:lpstr>
      <vt:lpstr>This tree is set too deeply and needs adjusting</vt:lpstr>
      <vt:lpstr>Summary of proper planting</vt:lpstr>
    </vt:vector>
  </TitlesOfParts>
  <Company>IFAS Plant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and establishing trees</dc:title>
  <dc:creator>ifas</dc:creator>
  <cp:lastModifiedBy>Tony Glover</cp:lastModifiedBy>
  <cp:revision>80</cp:revision>
  <dcterms:created xsi:type="dcterms:W3CDTF">2006-09-12T21:17:45Z</dcterms:created>
  <dcterms:modified xsi:type="dcterms:W3CDTF">2009-09-18T18:49:51Z</dcterms:modified>
</cp:coreProperties>
</file>