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ppt/notesSlides/notesSlide6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sldIdLst>
    <p:sldId id="256" r:id="rId2"/>
    <p:sldId id="336" r:id="rId3"/>
    <p:sldId id="365" r:id="rId4"/>
    <p:sldId id="337" r:id="rId5"/>
    <p:sldId id="384" r:id="rId6"/>
    <p:sldId id="358" r:id="rId7"/>
    <p:sldId id="351" r:id="rId8"/>
    <p:sldId id="359" r:id="rId9"/>
    <p:sldId id="373" r:id="rId10"/>
    <p:sldId id="388" r:id="rId11"/>
    <p:sldId id="389" r:id="rId12"/>
    <p:sldId id="374" r:id="rId13"/>
    <p:sldId id="377" r:id="rId14"/>
    <p:sldId id="394" r:id="rId15"/>
    <p:sldId id="390" r:id="rId16"/>
    <p:sldId id="391" r:id="rId17"/>
    <p:sldId id="392" r:id="rId18"/>
    <p:sldId id="393" r:id="rId19"/>
    <p:sldId id="395" r:id="rId20"/>
    <p:sldId id="353" r:id="rId21"/>
    <p:sldId id="354" r:id="rId22"/>
    <p:sldId id="361" r:id="rId23"/>
    <p:sldId id="385" r:id="rId24"/>
    <p:sldId id="340" r:id="rId25"/>
    <p:sldId id="368" r:id="rId26"/>
    <p:sldId id="367" r:id="rId27"/>
    <p:sldId id="341" r:id="rId28"/>
    <p:sldId id="348" r:id="rId29"/>
    <p:sldId id="349" r:id="rId30"/>
    <p:sldId id="362" r:id="rId31"/>
    <p:sldId id="363" r:id="rId32"/>
    <p:sldId id="339" r:id="rId33"/>
    <p:sldId id="342" r:id="rId34"/>
    <p:sldId id="382" r:id="rId35"/>
    <p:sldId id="378" r:id="rId36"/>
    <p:sldId id="379" r:id="rId37"/>
    <p:sldId id="380" r:id="rId38"/>
    <p:sldId id="386" r:id="rId39"/>
    <p:sldId id="288" r:id="rId40"/>
    <p:sldId id="291" r:id="rId41"/>
    <p:sldId id="343" r:id="rId42"/>
    <p:sldId id="298" r:id="rId43"/>
    <p:sldId id="299" r:id="rId44"/>
    <p:sldId id="300" r:id="rId45"/>
    <p:sldId id="301" r:id="rId46"/>
    <p:sldId id="344" r:id="rId47"/>
    <p:sldId id="310" r:id="rId48"/>
    <p:sldId id="311" r:id="rId49"/>
    <p:sldId id="312" r:id="rId50"/>
    <p:sldId id="313" r:id="rId51"/>
    <p:sldId id="323" r:id="rId52"/>
    <p:sldId id="324" r:id="rId53"/>
    <p:sldId id="345" r:id="rId54"/>
    <p:sldId id="296" r:id="rId55"/>
    <p:sldId id="314" r:id="rId56"/>
    <p:sldId id="315" r:id="rId57"/>
    <p:sldId id="325" r:id="rId58"/>
    <p:sldId id="304" r:id="rId59"/>
    <p:sldId id="305" r:id="rId60"/>
    <p:sldId id="306" r:id="rId61"/>
    <p:sldId id="307" r:id="rId62"/>
    <p:sldId id="308" r:id="rId63"/>
    <p:sldId id="309" r:id="rId64"/>
    <p:sldId id="387" r:id="rId65"/>
  </p:sldIdLst>
  <p:sldSz cx="9144000" cy="6858000" type="screen4x3"/>
  <p:notesSz cx="6858000" cy="9144000"/>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DA8200"/>
    <a:srgbClr val="E28700"/>
    <a:srgbClr val="0099FF"/>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99" autoAdjust="0"/>
    <p:restoredTop sz="86141" autoAdjust="0"/>
  </p:normalViewPr>
  <p:slideViewPr>
    <p:cSldViewPr>
      <p:cViewPr varScale="1">
        <p:scale>
          <a:sx n="63" d="100"/>
          <a:sy n="63" d="100"/>
        </p:scale>
        <p:origin x="-726" y="-114"/>
      </p:cViewPr>
      <p:guideLst>
        <p:guide orient="horz" pos="2160"/>
        <p:guide pos="2880"/>
      </p:guideLst>
    </p:cSldViewPr>
  </p:slideViewPr>
  <p:notesTextViewPr>
    <p:cViewPr>
      <p:scale>
        <a:sx n="100" d="100"/>
        <a:sy n="100" d="100"/>
      </p:scale>
      <p:origin x="6" y="12"/>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819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67588"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endParaRPr lang="en-US"/>
          </a:p>
        </p:txBody>
      </p:sp>
      <p:sp>
        <p:nvSpPr>
          <p:cNvPr id="819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CFD4CA83-8998-49A0-A642-7E112DDF0573}"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09770B53-3A37-4A83-9A60-A48484B3B859}" type="slidenum">
              <a:rPr lang="en-US" smtClean="0"/>
              <a:pPr/>
              <a:t>1</a:t>
            </a:fld>
            <a:endParaRPr lang="en-US" smtClean="0"/>
          </a:p>
        </p:txBody>
      </p:sp>
      <p:sp>
        <p:nvSpPr>
          <p:cNvPr id="68611" name="Rectangle 2"/>
          <p:cNvSpPr>
            <a:spLocks noRo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05D84B9-2839-48BA-AD86-F4BE283AEC35}" type="slidenum">
              <a:rPr lang="en-US" smtClean="0"/>
              <a:pPr/>
              <a:t>10</a:t>
            </a:fld>
            <a:endParaRPr lang="en-US" smtClean="0"/>
          </a:p>
        </p:txBody>
      </p:sp>
      <p:sp>
        <p:nvSpPr>
          <p:cNvPr id="77827" name="Rectangle 2"/>
          <p:cNvSpPr>
            <a:spLocks noRo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r>
              <a:rPr lang="en-US" smtClean="0"/>
              <a:t>Appropriate thinning reduces damage in storms and hurricanes. Proper thinning retains crown shape and should provide an even distribution of foliage throughout the crown. This means removing branches that have foliage at the edge of the canopy. Increased light and air stimulates and maintains interior foliage, which can encourage taper on scaffold branches. Thinning reduces the wind-sail effect of foliar clumps in the crown and reduces the load on branch unions. Do not remove branches from the interior of the canopy since this can make a tree more susceptible to damage by encouraging branches to grow taller and wider.</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C89493F4-2169-4868-80FC-06030894F43A}" type="slidenum">
              <a:rPr lang="en-US" smtClean="0"/>
              <a:pPr/>
              <a:t>11</a:t>
            </a:fld>
            <a:endParaRPr lang="en-US" smtClean="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r>
              <a:rPr lang="en-US" smtClean="0"/>
              <a:t>Excessive branch removal on the lower two-thirds of a branch or stem (center illustration) can have adverse effects on the tree and therefore is not an acceptable pruning practice. Some arborists call this lionstailing.</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C6CB7F96-1964-4607-9A11-D640EE90EBAB}" type="slidenum">
              <a:rPr lang="en-US" smtClean="0"/>
              <a:pPr/>
              <a:t>12</a:t>
            </a:fld>
            <a:endParaRPr lang="en-US" smtClean="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smtClean="0"/>
              <a:t>These lions-tailed trees caught the wind as it blew over these homes. Proper pruning could have reduced the likelihood of this occurring.</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C305E88-CB19-4A8C-B7B3-779E106BF485}" type="slidenum">
              <a:rPr lang="en-US" smtClean="0"/>
              <a:pPr/>
              <a:t>13</a:t>
            </a:fld>
            <a:endParaRPr lang="en-US" smtClean="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r>
              <a:rPr lang="en-US" smtClean="0"/>
              <a:t>These trees were severely over lifted (lions-tailed) a week ago. The pruning wounds are still lightly colored indicating a recent pruning job. Imagine a storm breaking some of the main branches - because there are no interior branches, broken main branches would have to be headed or removed entirely back to the trunk.</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2C7CB983-7EA1-46FC-A051-68A0F9F161AB}" type="slidenum">
              <a:rPr lang="en-US" smtClean="0"/>
              <a:pPr/>
              <a:t>14</a:t>
            </a:fld>
            <a:endParaRPr lang="en-US" smtClean="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34707914-EE08-4836-BF17-D02B6A925880}" type="slidenum">
              <a:rPr lang="en-US" smtClean="0"/>
              <a:pPr/>
              <a:t>15</a:t>
            </a:fld>
            <a:endParaRPr lang="en-US" smtClean="0"/>
          </a:p>
        </p:txBody>
      </p:sp>
      <p:sp>
        <p:nvSpPr>
          <p:cNvPr id="82947" name="Rectangle 2"/>
          <p:cNvSpPr>
            <a:spLocks noRo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r>
              <a:rPr lang="en-US" smtClean="0"/>
              <a:t>Trees sometimes grow larger than desired for aesthetic or safety considerations. These trees may interfere with overhead utility wires, grow into buildings or other trees, or become hazardous because of their size, length, or condition. Reduction can be used to make the entire tree or portions of the tree smaller which can reduce the likelihood of failure, and it can direct branch growth away from buildings or signs. Reduction can open a view, or bring one side of the canopy in balance with another. Crown reduction should be accomplished with reduction cuts, not heading cuts.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A0119A32-2E30-4872-8F7E-762D7B9BD8B4}" type="slidenum">
              <a:rPr lang="en-US" smtClean="0"/>
              <a:pPr/>
              <a:t>16</a:t>
            </a:fld>
            <a:endParaRPr lang="en-US" smtClean="0"/>
          </a:p>
        </p:txBody>
      </p:sp>
      <p:sp>
        <p:nvSpPr>
          <p:cNvPr id="83971" name="Rectangle 2"/>
          <p:cNvSpPr>
            <a:spLocks noRo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r>
              <a:rPr lang="en-US" smtClean="0"/>
              <a:t>Reduction cuts shorten the length of branches back to a live lateral branch that is large enough to assume the role of dominance. Typically this lateral branch should be at least 1/3 the diameter of the stem you are cutting off.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9391568-6260-4ECD-9A3A-927C5924D25D}" type="slidenum">
              <a:rPr lang="en-US" smtClean="0"/>
              <a:pPr/>
              <a:t>17</a:t>
            </a:fld>
            <a:endParaRPr lang="en-US" smtClean="0"/>
          </a:p>
        </p:txBody>
      </p:sp>
      <p:sp>
        <p:nvSpPr>
          <p:cNvPr id="84995" name="Rectangle 2"/>
          <p:cNvSpPr>
            <a:spLocks noRo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r>
              <a:rPr lang="en-US" smtClean="0"/>
              <a:t>Notice that topping results in excessive sprouting. This creates the need for more frequent pruning and promotes poor structure in the canopy that can become more susceptible to hurricane winds.  Proper reduction cuts limit sprouting and regrowth. These trees will have to be pruned less often to clear the utility lines from branch interruptions.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CF33B3B9-27D2-4630-9A42-4BBA09BB4B7C}" type="slidenum">
              <a:rPr lang="en-US" smtClean="0"/>
              <a:pPr/>
              <a:t>18</a:t>
            </a:fld>
            <a:endParaRPr lang="en-US" smtClean="0"/>
          </a:p>
        </p:txBody>
      </p:sp>
      <p:sp>
        <p:nvSpPr>
          <p:cNvPr id="86019" name="Rectangle 2"/>
          <p:cNvSpPr>
            <a:spLocks noRo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r>
              <a:rPr lang="en-US" smtClean="0"/>
              <a:t>Canopy reduction makes a tree smaller by removing the end portion of branches with reduction cuts. Inappropriate reduction uses heading cuts and can result in more problems in the future such as decay and structural defects. </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18B631ED-0B35-4F47-AEB7-07CA08E58A6E}" type="slidenum">
              <a:rPr lang="en-US" smtClean="0"/>
              <a:pPr/>
              <a:t>19</a:t>
            </a:fld>
            <a:endParaRPr lang="en-US" smtClean="0"/>
          </a:p>
        </p:txBody>
      </p:sp>
      <p:sp>
        <p:nvSpPr>
          <p:cNvPr id="87043" name="Rectangle 2"/>
          <p:cNvSpPr>
            <a:spLocks noRo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r>
              <a:rPr lang="en-US" dirty="0" smtClean="0"/>
              <a:t>Here is a more moderate method of raising compared to removing many low branches all at once. Lower branches </a:t>
            </a:r>
            <a:r>
              <a:rPr lang="en-US" i="1" dirty="0" smtClean="0"/>
              <a:t>a</a:t>
            </a:r>
            <a:r>
              <a:rPr lang="en-US" dirty="0" smtClean="0"/>
              <a:t> and </a:t>
            </a:r>
            <a:r>
              <a:rPr lang="en-US" i="1" dirty="0" smtClean="0"/>
              <a:t>b </a:t>
            </a:r>
            <a:r>
              <a:rPr lang="en-US" dirty="0" smtClean="0"/>
              <a:t>can be removed to raise the crown. However, subordinating branches </a:t>
            </a:r>
            <a:r>
              <a:rPr lang="en-US" i="1" dirty="0" smtClean="0"/>
              <a:t>a</a:t>
            </a:r>
            <a:r>
              <a:rPr lang="en-US" dirty="0" smtClean="0"/>
              <a:t> and </a:t>
            </a:r>
            <a:r>
              <a:rPr lang="en-US" i="1" dirty="0" smtClean="0"/>
              <a:t>b</a:t>
            </a:r>
            <a:r>
              <a:rPr lang="en-US" dirty="0" smtClean="0"/>
              <a:t> by removing upper and lower branches </a:t>
            </a:r>
            <a:r>
              <a:rPr lang="en-US" i="1" dirty="0" smtClean="0"/>
              <a:t>a-1, a-2, b-1,</a:t>
            </a:r>
            <a:r>
              <a:rPr lang="en-US" dirty="0" smtClean="0"/>
              <a:t> and</a:t>
            </a:r>
            <a:r>
              <a:rPr lang="en-US" i="1" dirty="0" smtClean="0"/>
              <a:t> b-2 </a:t>
            </a:r>
            <a:r>
              <a:rPr lang="en-US" dirty="0" smtClean="0"/>
              <a:t>will cause less stress for the tree. Removing </a:t>
            </a:r>
            <a:r>
              <a:rPr lang="en-US" i="1" dirty="0" smtClean="0"/>
              <a:t>a-2</a:t>
            </a:r>
            <a:r>
              <a:rPr lang="en-US" dirty="0" smtClean="0"/>
              <a:t> and </a:t>
            </a:r>
            <a:r>
              <a:rPr lang="en-US" i="1" dirty="0" smtClean="0"/>
              <a:t>b-2</a:t>
            </a:r>
            <a:r>
              <a:rPr lang="en-US" dirty="0" smtClean="0"/>
              <a:t> helps raise the crown. Removing </a:t>
            </a:r>
            <a:r>
              <a:rPr lang="en-US" i="1" dirty="0" smtClean="0"/>
              <a:t>a-1</a:t>
            </a:r>
            <a:r>
              <a:rPr lang="en-US" dirty="0" smtClean="0"/>
              <a:t> and </a:t>
            </a:r>
            <a:r>
              <a:rPr lang="en-US" i="1" dirty="0" smtClean="0"/>
              <a:t>b-1</a:t>
            </a:r>
            <a:r>
              <a:rPr lang="en-US" dirty="0" smtClean="0"/>
              <a:t> ensures that the branches will not grow up to become part of the permanent canopy. Left </a:t>
            </a:r>
            <a:r>
              <a:rPr lang="en-US" dirty="0" err="1" smtClean="0"/>
              <a:t>unpruned</a:t>
            </a:r>
            <a:r>
              <a:rPr lang="en-US" dirty="0" smtClean="0"/>
              <a:t>, these branches are likely to remain vigorous-forming low, </a:t>
            </a:r>
            <a:r>
              <a:rPr lang="en-US" dirty="0" err="1" smtClean="0"/>
              <a:t>codominant</a:t>
            </a:r>
            <a:r>
              <a:rPr lang="en-US" dirty="0" smtClean="0"/>
              <a:t> stems. Because it is important to also remember structural pruning issue, branch </a:t>
            </a:r>
            <a:r>
              <a:rPr lang="en-US" i="1" dirty="0" smtClean="0"/>
              <a:t>c</a:t>
            </a:r>
            <a:r>
              <a:rPr lang="en-US" dirty="0" smtClean="0"/>
              <a:t> should be reduced to keep it from competing with the leader. </a:t>
            </a:r>
            <a:endParaRPr lang="en-US" i="1"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30A58264-B38C-4F85-8081-266154C6A463}" type="slidenum">
              <a:rPr lang="en-US" smtClean="0"/>
              <a:pPr/>
              <a:t>2</a:t>
            </a:fld>
            <a:endParaRPr lang="en-US" smtClean="0"/>
          </a:p>
        </p:txBody>
      </p:sp>
      <p:sp>
        <p:nvSpPr>
          <p:cNvPr id="69635" name="Rectangle 2"/>
          <p:cNvSpPr>
            <a:spLocks noRo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2C083DD3-B1E4-486F-885A-109D9F165FE7}" type="slidenum">
              <a:rPr lang="en-US" smtClean="0"/>
              <a:pPr/>
              <a:t>20</a:t>
            </a:fld>
            <a:endParaRPr lang="en-US" smtClean="0"/>
          </a:p>
        </p:txBody>
      </p:sp>
      <p:sp>
        <p:nvSpPr>
          <p:cNvPr id="88067" name="Rectangle 2"/>
          <p:cNvSpPr>
            <a:spLocks noRo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r>
              <a:rPr lang="en-US" smtClean="0"/>
              <a:t>Large cuts like these should not be made on this decay prone species. Attempt to reduce the length of these large low branches and retain them on the tree. This tree should have been pruned many years ago to keep these low branches small relative to the trunk. The goal is to keep branches smaller than half the trunk diameter if they will require removal later.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63A2BEA1-7669-4CDA-A86F-5E940D073217}" type="slidenum">
              <a:rPr lang="en-US" smtClean="0"/>
              <a:pPr/>
              <a:t>21</a:t>
            </a:fld>
            <a:endParaRPr lang="en-US" smtClean="0"/>
          </a:p>
        </p:txBody>
      </p:sp>
      <p:sp>
        <p:nvSpPr>
          <p:cNvPr id="89091" name="Rectangle 2"/>
          <p:cNvSpPr>
            <a:spLocks noRo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r>
              <a:rPr lang="en-US" smtClean="0"/>
              <a:t>Even trees planted near residences should be pruned to prevent low branches from growing to a large size. Large low branches may be upright when trees are young but they often droop as they gain weight. They interfere with walks, streets, and visibility and have to be removed.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0B17712C-DA51-4ADB-8C82-0CBBD58E2483}" type="slidenum">
              <a:rPr lang="en-US" smtClean="0"/>
              <a:pPr/>
              <a:t>22</a:t>
            </a:fld>
            <a:endParaRPr lang="en-US" smtClean="0"/>
          </a:p>
        </p:txBody>
      </p:sp>
      <p:sp>
        <p:nvSpPr>
          <p:cNvPr id="90115" name="Rectangle 2"/>
          <p:cNvSpPr>
            <a:spLocks noRo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r>
              <a:rPr lang="en-US" smtClean="0"/>
              <a:t>Structural pruning reduces the likelihood of the tree failing in a storm.</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9B7A5872-5544-4027-912C-F99ED158C019}" type="slidenum">
              <a:rPr lang="en-US" smtClean="0"/>
              <a:pPr/>
              <a:t>23</a:t>
            </a:fld>
            <a:endParaRPr lang="en-US" smtClean="0"/>
          </a:p>
        </p:txBody>
      </p:sp>
      <p:sp>
        <p:nvSpPr>
          <p:cNvPr id="91139" name="Rectangle 2"/>
          <p:cNvSpPr>
            <a:spLocks noRo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18AE1620-03FE-4743-A81C-55CBBBE596D4}" type="slidenum">
              <a:rPr lang="en-US" smtClean="0"/>
              <a:pPr/>
              <a:t>24</a:t>
            </a:fld>
            <a:endParaRPr lang="en-US" smtClean="0"/>
          </a:p>
        </p:txBody>
      </p:sp>
      <p:sp>
        <p:nvSpPr>
          <p:cNvPr id="92163" name="Rectangle 2"/>
          <p:cNvSpPr>
            <a:spLocks noRo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r>
              <a:rPr lang="en-US" smtClean="0"/>
              <a:t>Typical pruning cycle for an active, preventive urban forestry pruning program in Florida is about three years. Some species such as ficus can use it more often. If the pruning cycle is too long defects become more severe. This results in having to make large pruning cuts in order to accomplish objectives. Larger pruning cuts can initiate larger pockets of decay.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464F8CBE-62DC-4ED0-A1FB-9A670D229341}" type="slidenum">
              <a:rPr lang="en-US" smtClean="0"/>
              <a:pPr/>
              <a:t>25</a:t>
            </a:fld>
            <a:endParaRPr lang="en-US" smtClean="0"/>
          </a:p>
        </p:txBody>
      </p:sp>
      <p:sp>
        <p:nvSpPr>
          <p:cNvPr id="93187" name="Rectangle 2"/>
          <p:cNvSpPr>
            <a:spLocks noRo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BE437D8-EBA8-41BB-83CA-33D5E428673E}" type="slidenum">
              <a:rPr lang="en-US" smtClean="0"/>
              <a:pPr/>
              <a:t>26</a:t>
            </a:fld>
            <a:endParaRPr lang="en-US" smtClean="0"/>
          </a:p>
        </p:txBody>
      </p:sp>
      <p:sp>
        <p:nvSpPr>
          <p:cNvPr id="94211" name="Rectangle 2"/>
          <p:cNvSpPr>
            <a:spLocks noRo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r>
              <a:rPr lang="en-US" smtClean="0"/>
              <a:t>Good compartmentalizers are those trees such as lysiloma and live oak that resist decay following injury such as a wound or a pruning cut. Pruning dose on mature trees should typically be less than 10% unless there is a good reason (e.g. a major defect) to remove more. Dose is used in the sense of the entire tree or on individual branches and stems. The above mentioned doses are for the entire tree. Much larger doses can be applied to individual branches. For example the next slide shows a branch that was pruned so that 75% of the foliage was removed from one branch.</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37DEEA58-C4C2-4BB4-BAC4-616E859B9E64}" type="slidenum">
              <a:rPr lang="en-US" smtClean="0"/>
              <a:pPr/>
              <a:t>27</a:t>
            </a:fld>
            <a:endParaRPr lang="en-US" smtClean="0"/>
          </a:p>
        </p:txBody>
      </p:sp>
      <p:sp>
        <p:nvSpPr>
          <p:cNvPr id="95235" name="Rectangle 2"/>
          <p:cNvSpPr>
            <a:spLocks noRo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B0D53A41-F6FD-4F67-9396-4E1D4289F568}" type="slidenum">
              <a:rPr lang="en-US" smtClean="0"/>
              <a:pPr/>
              <a:t>28</a:t>
            </a:fld>
            <a:endParaRPr lang="en-US" smtClean="0"/>
          </a:p>
        </p:txBody>
      </p:sp>
      <p:sp>
        <p:nvSpPr>
          <p:cNvPr id="96259" name="Rectangle 2"/>
          <p:cNvSpPr>
            <a:spLocks noRo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r>
              <a:rPr lang="en-US" smtClean="0"/>
              <a:t>75% of the foliage on the right stem in the upper canopy (arrow) was removed. A small void is now noticeable in the canopy. Removing more foliage from a branch slows that pruned branch more.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CD36E06E-017F-4DE0-BC42-AF4AE6F637B8}" type="slidenum">
              <a:rPr lang="en-US" smtClean="0"/>
              <a:pPr/>
              <a:t>29</a:t>
            </a:fld>
            <a:endParaRPr lang="en-US" smtClean="0"/>
          </a:p>
        </p:txBody>
      </p:sp>
      <p:sp>
        <p:nvSpPr>
          <p:cNvPr id="97283" name="Rectangle 2"/>
          <p:cNvSpPr>
            <a:spLocks noRo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r>
              <a:rPr lang="en-US" smtClean="0"/>
              <a:t>This shows the foliage removed from the right hand stem in the upper canopy on the tree in the last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1A5BE4AC-82E8-41DA-84CF-A4AAA0CD5170}" type="slidenum">
              <a:rPr lang="en-US" smtClean="0"/>
              <a:pPr/>
              <a:t>3</a:t>
            </a:fld>
            <a:endParaRPr lang="en-US" smtClean="0"/>
          </a:p>
        </p:txBody>
      </p:sp>
      <p:sp>
        <p:nvSpPr>
          <p:cNvPr id="70659" name="Rectangle 2"/>
          <p:cNvSpPr>
            <a:spLocks noRo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r>
              <a:rPr lang="en-US" smtClean="0"/>
              <a:t>Well structured shade trees have a single trunk, stem, or leader up through the center of the tree, strong branch unions without bark inclusions, and a balanced canopy. The tree on the left is likely to turn out like some of the defective and broken trees shown in the following several slides.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CC5F3E47-DE69-439D-BE0D-61D7478EA155}" type="slidenum">
              <a:rPr lang="en-US" smtClean="0"/>
              <a:pPr/>
              <a:t>30</a:t>
            </a:fld>
            <a:endParaRPr lang="en-US" smtClean="0"/>
          </a:p>
        </p:txBody>
      </p:sp>
      <p:sp>
        <p:nvSpPr>
          <p:cNvPr id="98307" name="Rectangle 2"/>
          <p:cNvSpPr>
            <a:spLocks noRo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r>
              <a:rPr lang="en-US" smtClean="0"/>
              <a:t>This group of arborists are deciding how much to prune on this live oak.</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B6A66DD0-BC18-4EDB-BEB9-41C0528D1D83}" type="slidenum">
              <a:rPr lang="en-US" smtClean="0"/>
              <a:pPr/>
              <a:t>31</a:t>
            </a:fld>
            <a:endParaRPr lang="en-US" smtClean="0"/>
          </a:p>
        </p:txBody>
      </p:sp>
      <p:sp>
        <p:nvSpPr>
          <p:cNvPr id="99331" name="Rectangle 2"/>
          <p:cNvSpPr>
            <a:spLocks noRo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r>
              <a:rPr lang="en-US" smtClean="0"/>
              <a:t>They decided to remove about 25% of the foliage from throughout the tree. Notice that following pruning the main trunk is clearly visible (arrow), This is a good example of structural pruning which we will cover in detail later in this slide show. Trees pruned in this manner fair better in storms than trees that are lions-tailed, or those that are not pruned at all.</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1AE0F454-1460-4BD8-A6C8-86D81DC04F8D}" type="slidenum">
              <a:rPr lang="en-US" smtClean="0"/>
              <a:pPr/>
              <a:t>32</a:t>
            </a:fld>
            <a:endParaRPr lang="en-US" smtClean="0"/>
          </a:p>
        </p:txBody>
      </p:sp>
      <p:sp>
        <p:nvSpPr>
          <p:cNvPr id="100355" name="Rectangle 2"/>
          <p:cNvSpPr>
            <a:spLocks noRo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r>
              <a:rPr lang="en-US" smtClean="0"/>
              <a:t>Larger pruning cuts are more likely to form pockets of decay than smaller cuts. You might want to set the maximum pruning cut smaller for more decay prone tree species.  The longer the pruning cycle the larger the cut required to accomplish your goals. Ideally, limit pruning cuts to 2-4 inches on decay prone trees and 5-6 inches on decay resistant trees.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856B0A55-59ED-4F30-85EB-23C765CA8BAE}" type="slidenum">
              <a:rPr lang="en-US" smtClean="0"/>
              <a:pPr/>
              <a:t>33</a:t>
            </a:fld>
            <a:endParaRPr lang="en-US" smtClean="0"/>
          </a:p>
        </p:txBody>
      </p:sp>
      <p:sp>
        <p:nvSpPr>
          <p:cNvPr id="101379" name="Rectangle 2"/>
          <p:cNvSpPr>
            <a:spLocks noRo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r>
              <a:rPr lang="en-US" smtClean="0"/>
              <a:t>This is a general guideline from which to work. There will always be exceptions to these guidelines. As branch size increases to 12 inches or more branches are likely to contain heartwood in those trees capable of forming heartwood. Professional arborists keep records of when species begin forming heartwood. This should help them decide when low interfering branches should be removed from trees and not allowed to grow larger.</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24D3DC72-9B40-4D97-917D-89C8AD815BB2}" type="slidenum">
              <a:rPr lang="en-US" smtClean="0"/>
              <a:pPr/>
              <a:t>34</a:t>
            </a:fld>
            <a:endParaRPr lang="en-US" smtClean="0"/>
          </a:p>
        </p:txBody>
      </p:sp>
      <p:sp>
        <p:nvSpPr>
          <p:cNvPr id="102403" name="Rectangle 2"/>
          <p:cNvSpPr>
            <a:spLocks noRo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92F7B66D-CF1B-47D7-8D44-6F13C5C3104B}" type="slidenum">
              <a:rPr lang="en-US" smtClean="0"/>
              <a:pPr/>
              <a:t>35</a:t>
            </a:fld>
            <a:endParaRPr lang="en-US" smtClean="0"/>
          </a:p>
        </p:txBody>
      </p:sp>
      <p:sp>
        <p:nvSpPr>
          <p:cNvPr id="103427" name="Rectangle 2"/>
          <p:cNvSpPr>
            <a:spLocks noRo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r>
              <a:rPr lang="en-US" smtClean="0"/>
              <a:t>Most good pruning cuts leave a round-shaped wound, whereas flush cuts are oval-shaped.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20F34CE-1541-4C8B-9109-7D5A3433179D}" type="slidenum">
              <a:rPr lang="en-US" smtClean="0"/>
              <a:pPr/>
              <a:t>36</a:t>
            </a:fld>
            <a:endParaRPr lang="en-US" smtClean="0"/>
          </a:p>
        </p:txBody>
      </p:sp>
      <p:sp>
        <p:nvSpPr>
          <p:cNvPr id="104451" name="Rectangle 2"/>
          <p:cNvSpPr>
            <a:spLocks noRo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r>
              <a:rPr lang="en-US" smtClean="0"/>
              <a:t>The branch bark ridge is where trunk bark pushes up into the union as it grows against branch bark. This indicates a strong union. Never cut off the branch bark ridge since this removes the branch protection zone inside the collar. The protection zone helps retard decay organisms from entering the trunk. Cutting along the “yes” line represents an appropriate removal cut. Cutting through the “no” line cuts through the collar and represents a flush cut.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A6F75F2-DB17-427B-B941-98F15B76882E}" type="slidenum">
              <a:rPr lang="en-US" smtClean="0"/>
              <a:pPr/>
              <a:t>37</a:t>
            </a:fld>
            <a:endParaRPr lang="en-US" smtClean="0"/>
          </a:p>
        </p:txBody>
      </p:sp>
      <p:sp>
        <p:nvSpPr>
          <p:cNvPr id="105475" name="Rectangle 2"/>
          <p:cNvSpPr>
            <a:spLocks noRo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spcBef>
                <a:spcPct val="50000"/>
              </a:spcBef>
            </a:pPr>
            <a:r>
              <a:rPr lang="en-US" smtClean="0"/>
              <a:t>Flush cut removes the top of the branch bark ridge (look at the photo to see that it is gone) Flush cuts prevent the wound from sealing over properly. Flush cuts typically expose more bark on top of the cut than on the sides and bottom (see blue arrow). Flush cuts typically close first on the sides then on the top and bottom. Severe decay can occur behind flush cuts, especially when they are large in diameter.</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D9D8235F-7256-4142-9F4E-F36CEC93B825}" type="slidenum">
              <a:rPr lang="en-US" smtClean="0"/>
              <a:pPr/>
              <a:t>38</a:t>
            </a:fld>
            <a:endParaRPr lang="en-US" smtClean="0"/>
          </a:p>
        </p:txBody>
      </p:sp>
      <p:sp>
        <p:nvSpPr>
          <p:cNvPr id="106499" name="Rectangle 2"/>
          <p:cNvSpPr>
            <a:spLocks noRot="1" noChangeArrowheads="1" noTextEdit="1"/>
          </p:cNvSpPr>
          <p:nvPr>
            <p:ph type="sldImg"/>
          </p:nvPr>
        </p:nvSpPr>
        <p:spPr>
          <a:ln/>
        </p:spPr>
      </p:sp>
      <p:sp>
        <p:nvSpPr>
          <p:cNvPr id="106500" name="Rectangle 3"/>
          <p:cNvSpPr>
            <a:spLocks noGrp="1" noChangeArrowheads="1"/>
          </p:cNvSpPr>
          <p:nvPr>
            <p:ph type="body" idx="1"/>
          </p:nvPr>
        </p:nvSpPr>
        <p:spPr>
          <a:xfrm>
            <a:off x="914400" y="4343400"/>
            <a:ext cx="5029200" cy="4114800"/>
          </a:xfrm>
          <a:noFill/>
          <a:ln/>
        </p:spPr>
        <p:txBody>
          <a:bodyPr/>
          <a:lstStyle/>
          <a:p>
            <a:pPr eaLnBrk="1" hangingPunct="1"/>
            <a:r>
              <a:rPr lang="en-US" smtClean="0"/>
              <a:t>Reduction cut bissects the angle between an imaginary line (dotted line) drawn perpendicular to the stem to be removed (wrapped in yellow) and the branch bark ridge (dotted line)</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7517AE01-36E1-462F-98C8-DB0883E9DFB6}" type="slidenum">
              <a:rPr lang="en-US" smtClean="0"/>
              <a:pPr/>
              <a:t>39</a:t>
            </a:fld>
            <a:endParaRPr lang="en-US" smtClean="0"/>
          </a:p>
        </p:txBody>
      </p:sp>
      <p:sp>
        <p:nvSpPr>
          <p:cNvPr id="107523" name="Rectangle 2"/>
          <p:cNvSpPr>
            <a:spLocks noRo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spcBef>
                <a:spcPct val="50000"/>
              </a:spcBef>
            </a:pPr>
            <a:r>
              <a:rPr lang="en-US" smtClean="0">
                <a:solidFill>
                  <a:schemeClr val="bg1"/>
                </a:solidFill>
              </a:rPr>
              <a:t>Sell a pruning program, not an event</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17918A6D-89B2-4450-B70B-08CEEF2FD9DB}" type="slidenum">
              <a:rPr lang="en-US" smtClean="0"/>
              <a:pPr/>
              <a:t>4</a:t>
            </a:fld>
            <a:endParaRPr lang="en-US" smtClean="0"/>
          </a:p>
        </p:txBody>
      </p:sp>
      <p:sp>
        <p:nvSpPr>
          <p:cNvPr id="71683" name="Rectangle 2"/>
          <p:cNvSpPr>
            <a:spLocks noRo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r>
              <a:rPr lang="en-US" smtClean="0"/>
              <a:t>These three issues or conditions can cause failure in shade trees. These conditions should be minimized when pruning young trees. Arborists reduce structural issues by using structural pruning techniques.</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ABFECFAA-4E07-42A4-B82D-48A33E07EB23}" type="slidenum">
              <a:rPr lang="en-US" smtClean="0"/>
              <a:pPr/>
              <a:t>40</a:t>
            </a:fld>
            <a:endParaRPr lang="en-US" smtClean="0"/>
          </a:p>
        </p:txBody>
      </p:sp>
      <p:sp>
        <p:nvSpPr>
          <p:cNvPr id="108547" name="Rectangle 2"/>
          <p:cNvSpPr>
            <a:spLocks noRo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r>
              <a:rPr lang="en-US" dirty="0" smtClean="0"/>
              <a:t>All existing branches on these recently planted beautiful trees will eventually be removed to provide clearance for buses, garbage trucks, and tractor trailers. That means that you should execute your pruning program so that none grow larger than about half the trunk diameter. If these are let to grow with their tips high up into the canopy then they will become large, eventually drooping to get in the way of vehicles. At this point the branches are likely to be quite large. Removal will require creation of a large pruning wound. A better plan is to shorten them in a year or two from now so that the tree puts more growth into the leader and the branches that will develop in the next few years higher off the ground.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6AE1231C-504C-4BF8-A6D5-1412C5891FBD}" type="slidenum">
              <a:rPr lang="en-US" smtClean="0"/>
              <a:pPr/>
              <a:t>41</a:t>
            </a:fld>
            <a:endParaRPr lang="en-US" smtClean="0"/>
          </a:p>
        </p:txBody>
      </p:sp>
      <p:sp>
        <p:nvSpPr>
          <p:cNvPr id="109571" name="Rectangle 2"/>
          <p:cNvSpPr>
            <a:spLocks noRo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r>
              <a:rPr lang="en-US" sz="1000" smtClean="0"/>
              <a:t>Basically, the pruning plan for the first five years after planting will accomplish these objectives.  The pruning cycle and dose will be determined individually for each tree type and size – for example, a pruning visit could be scheduled for year two and year four, or only one visit may be necessary during this period.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CBDA2F92-1296-4773-9B1A-B631033AC1ED}" type="slidenum">
              <a:rPr lang="en-US" smtClean="0"/>
              <a:pPr/>
              <a:t>42</a:t>
            </a:fld>
            <a:endParaRPr lang="en-US" smtClean="0"/>
          </a:p>
        </p:txBody>
      </p:sp>
      <p:sp>
        <p:nvSpPr>
          <p:cNvPr id="110595" name="Rectangle 2"/>
          <p:cNvSpPr>
            <a:spLocks noRo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r>
              <a:rPr lang="en-US" smtClean="0"/>
              <a:t>Reduce lower branches to push growth into the upper canopy and reduce growth rate on low aggressive limbs.</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46A4A89-C144-4226-A217-16470F10E1E2}" type="slidenum">
              <a:rPr lang="en-US" smtClean="0"/>
              <a:pPr/>
              <a:t>43</a:t>
            </a:fld>
            <a:endParaRPr lang="en-US" smtClean="0"/>
          </a:p>
        </p:txBody>
      </p:sp>
      <p:sp>
        <p:nvSpPr>
          <p:cNvPr id="111619" name="Rectangle 2"/>
          <p:cNvSpPr>
            <a:spLocks noRo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r>
              <a:rPr lang="en-US" smtClean="0"/>
              <a:t>Shorten the two stems (arrows) that are competing with the main leader located in the center of the tree.</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BAFB3E47-7462-4DF0-A787-9976EAC6BD68}" type="slidenum">
              <a:rPr lang="en-US" smtClean="0"/>
              <a:pPr/>
              <a:t>44</a:t>
            </a:fld>
            <a:endParaRPr lang="en-US" smtClean="0"/>
          </a:p>
        </p:txBody>
      </p:sp>
      <p:sp>
        <p:nvSpPr>
          <p:cNvPr id="112643" name="Rectangle 2"/>
          <p:cNvSpPr>
            <a:spLocks noRo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E7422484-6B09-45DC-943C-498CACA46F1D}" type="slidenum">
              <a:rPr lang="en-US" smtClean="0"/>
              <a:pPr/>
              <a:t>45</a:t>
            </a:fld>
            <a:endParaRPr lang="en-US" smtClean="0"/>
          </a:p>
        </p:txBody>
      </p:sp>
      <p:sp>
        <p:nvSpPr>
          <p:cNvPr id="113667" name="Rectangle 2"/>
          <p:cNvSpPr>
            <a:spLocks noRo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r>
              <a:rPr lang="en-US" smtClean="0"/>
              <a:t>Certainly the stem on the lower right is competing with the leader. It was shortened by making a reduction cut back to a live lateral branch. This slows the growth rate on the reduced stem resulting in more growth in the leader.</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805C8241-4B1D-42EE-92DC-1F0F90DDF11F}" type="slidenum">
              <a:rPr lang="en-US" smtClean="0"/>
              <a:pPr/>
              <a:t>46</a:t>
            </a:fld>
            <a:endParaRPr lang="en-US" smtClean="0"/>
          </a:p>
        </p:txBody>
      </p:sp>
      <p:sp>
        <p:nvSpPr>
          <p:cNvPr id="114691" name="Rectangle 2"/>
          <p:cNvSpPr>
            <a:spLocks noRo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r>
              <a:rPr lang="en-US" smtClean="0"/>
              <a:t>Again, the pruning cycle will vary.  At least 3 pruning visits should be made during this period. In the warmest parts on the US such as Florida, pruning cycles of three years are not uncommon.</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8BF01A95-02A0-4497-8EBF-112A1C74A5C1}" type="slidenum">
              <a:rPr lang="en-US" smtClean="0"/>
              <a:pPr/>
              <a:t>47</a:t>
            </a:fld>
            <a:endParaRPr lang="en-US" smtClean="0"/>
          </a:p>
        </p:txBody>
      </p:sp>
      <p:sp>
        <p:nvSpPr>
          <p:cNvPr id="115715" name="Rectangle 2"/>
          <p:cNvSpPr>
            <a:spLocks noRo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r>
              <a:rPr lang="en-US" smtClean="0"/>
              <a:t>Making one reduction cut on the lower left stem slows its growth and allows the leader to grow faster. Pruning cut is shown at orange arrow.</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C49C466E-3D53-4533-AA56-58341B4CCCC0}" type="slidenum">
              <a:rPr lang="en-US" smtClean="0"/>
              <a:pPr/>
              <a:t>48</a:t>
            </a:fld>
            <a:endParaRPr lang="en-US" smtClean="0"/>
          </a:p>
        </p:txBody>
      </p:sp>
      <p:sp>
        <p:nvSpPr>
          <p:cNvPr id="116739" name="Rectangle 2"/>
          <p:cNvSpPr>
            <a:spLocks noRo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r>
              <a:rPr lang="en-US" smtClean="0"/>
              <a:t>Here is the same tree two years later.</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449DC5E1-FECE-4022-B5E3-28DA48168CC0}" type="slidenum">
              <a:rPr lang="en-US" smtClean="0"/>
              <a:pPr/>
              <a:t>49</a:t>
            </a:fld>
            <a:endParaRPr lang="en-US" smtClean="0"/>
          </a:p>
        </p:txBody>
      </p:sp>
      <p:sp>
        <p:nvSpPr>
          <p:cNvPr id="117763" name="Rectangle 2"/>
          <p:cNvSpPr>
            <a:spLocks noRo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r>
              <a:rPr lang="en-US" smtClean="0"/>
              <a:t>Again, the aggressive stem was reduced in length.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D6251CE4-F4A4-4C47-B758-6A4326C7CE11}" type="slidenum">
              <a:rPr lang="en-US" smtClean="0"/>
              <a:pPr/>
              <a:t>5</a:t>
            </a:fld>
            <a:endParaRPr lang="en-US" smtClean="0"/>
          </a:p>
        </p:txBody>
      </p:sp>
      <p:sp>
        <p:nvSpPr>
          <p:cNvPr id="72707" name="Rectangle 2"/>
          <p:cNvSpPr>
            <a:spLocks noRo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r>
              <a:rPr lang="en-US" smtClean="0"/>
              <a:t>Strong branch unions are ‘U’ shaped and have a prominent collar. The collar is a swelling formed by overlapping trunk and branch wood. This forms a strong union resistant to breakage.</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48B81AAC-FCB6-4A26-A797-D54B7608D137}" type="slidenum">
              <a:rPr lang="en-US" smtClean="0"/>
              <a:pPr/>
              <a:t>50</a:t>
            </a:fld>
            <a:endParaRPr lang="en-US" smtClean="0"/>
          </a:p>
        </p:txBody>
      </p:sp>
      <p:sp>
        <p:nvSpPr>
          <p:cNvPr id="118787" name="Rectangle 2"/>
          <p:cNvSpPr>
            <a:spLocks noRot="1" noChangeArrowheads="1" noTextEdit="1"/>
          </p:cNvSpPr>
          <p:nvPr>
            <p:ph type="sldImg"/>
          </p:nvPr>
        </p:nvSpPr>
        <p:spPr>
          <a:ln/>
        </p:spPr>
      </p:sp>
      <p:sp>
        <p:nvSpPr>
          <p:cNvPr id="118788" name="Rectangle 3"/>
          <p:cNvSpPr>
            <a:spLocks noGrp="1" noChangeArrowheads="1"/>
          </p:cNvSpPr>
          <p:nvPr>
            <p:ph type="body" idx="1"/>
          </p:nvPr>
        </p:nvSpPr>
        <p:spPr>
          <a:noFill/>
          <a:ln/>
        </p:spPr>
        <p:txBody>
          <a:bodyPr/>
          <a:lstStyle/>
          <a:p>
            <a:pPr eaLnBrk="1" hangingPunct="1"/>
            <a:r>
              <a:rPr lang="en-US" smtClean="0"/>
              <a:t>The tree now has a good structure with one leader to the top of the tree. Lower branches (those where the arborist is now positioned in the tree) will be removed later as the tree gets larger. The tree will not miss the shortened, small low branches when the canopy is much larger five years from now. The tree has a high capacity to resist decay from these small pruning cuts on the lower trunk. This tree is on its way to develop a strong hurricane resistant form.</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49CFA877-53F1-4B3C-B460-1797B12ADFDA}" type="slidenum">
              <a:rPr lang="en-US" smtClean="0"/>
              <a:pPr/>
              <a:t>51</a:t>
            </a:fld>
            <a:endParaRPr lang="en-US" smtClean="0"/>
          </a:p>
        </p:txBody>
      </p:sp>
      <p:sp>
        <p:nvSpPr>
          <p:cNvPr id="119811" name="Rectangle 2"/>
          <p:cNvSpPr>
            <a:spLocks noRo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r>
              <a:rPr lang="en-US" smtClean="0"/>
              <a:t>This laurel oak was a mess before pruning. Six or seven upright stems were removed during the pruning.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827FE8CE-F3AB-4D5E-9ED1-CAF173FB7642}" type="slidenum">
              <a:rPr lang="en-US" smtClean="0"/>
              <a:pPr/>
              <a:t>52</a:t>
            </a:fld>
            <a:endParaRPr lang="en-US" smtClean="0"/>
          </a:p>
        </p:txBody>
      </p:sp>
      <p:sp>
        <p:nvSpPr>
          <p:cNvPr id="120835" name="Rectangle 2"/>
          <p:cNvSpPr>
            <a:spLocks noRo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r>
              <a:rPr lang="en-US" smtClean="0"/>
              <a:t>The tree has a better structure two years later. A main leader is beginning to emerge from this mess. Another pruning could be performed now to continue development of good structure. We are converting a bush into a tree.</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2EDBB763-B433-4948-92EA-DDCFADC6CAAD}" type="slidenum">
              <a:rPr lang="en-US" smtClean="0"/>
              <a:pPr/>
              <a:t>53</a:t>
            </a:fld>
            <a:endParaRPr lang="en-US" smtClean="0"/>
          </a:p>
        </p:txBody>
      </p:sp>
      <p:sp>
        <p:nvSpPr>
          <p:cNvPr id="121859" name="Rectangle 2"/>
          <p:cNvSpPr>
            <a:spLocks noRo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r>
              <a:rPr lang="en-US" smtClean="0"/>
              <a:t>With seven prunings in the first 25 to 30 years after planting, a good structure can be developed that can place the tree on the road to becoming a permanent fixture in the landscape. Less frequent pruning may be needed if good quality nursery trees were planted with a dominant leader, and trees were irrigated appropriately until established. But even well structured nursery trees will require regular pruning after planting.</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CD100B27-A01F-4D7C-BDD7-A6187213DCE4}" type="slidenum">
              <a:rPr lang="en-US" smtClean="0"/>
              <a:pPr/>
              <a:t>54</a:t>
            </a:fld>
            <a:endParaRPr lang="en-US" smtClean="0"/>
          </a:p>
        </p:txBody>
      </p:sp>
      <p:sp>
        <p:nvSpPr>
          <p:cNvPr id="122883" name="Rectangle 2"/>
          <p:cNvSpPr>
            <a:spLocks noRo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r>
              <a:rPr lang="en-US" smtClean="0"/>
              <a:t>Here is an illustration summarizing the pruning program during the first 30 years or so after planting.</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E350563C-BA43-459C-81E1-1FFA22D0B9A7}" type="slidenum">
              <a:rPr lang="en-US" smtClean="0"/>
              <a:pPr/>
              <a:t>55</a:t>
            </a:fld>
            <a:endParaRPr lang="en-US" smtClean="0"/>
          </a:p>
        </p:txBody>
      </p:sp>
      <p:sp>
        <p:nvSpPr>
          <p:cNvPr id="123907" name="Rectangle 2"/>
          <p:cNvSpPr>
            <a:spLocks noRo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r>
              <a:rPr lang="en-US" smtClean="0"/>
              <a:t>You can see that two years ago two branches were shortened (orange arrows) below the position of the lowest permanent limb (dashed line). Now, two close branches were removed from further up the tree (red arrows).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DDDEFCDE-8B86-4016-8C2C-492B88ADAF06}" type="slidenum">
              <a:rPr lang="en-US" smtClean="0"/>
              <a:pPr/>
              <a:t>56</a:t>
            </a:fld>
            <a:endParaRPr lang="en-US" smtClean="0"/>
          </a:p>
        </p:txBody>
      </p:sp>
      <p:sp>
        <p:nvSpPr>
          <p:cNvPr id="124931" name="Rectangle 2"/>
          <p:cNvSpPr>
            <a:spLocks noRo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r>
              <a:rPr lang="en-US" smtClean="0"/>
              <a:t>Two years later the tree has grown to a much larger size (left). Now, all branches below the lowest permanent limb were removed (right). This was the third time this tree was pruned. We shortened lower temporary branches years before we removed them.</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4A66BFD2-A2B7-4D26-8049-4D9B4332A9A9}" type="slidenum">
              <a:rPr lang="en-US" smtClean="0"/>
              <a:pPr/>
              <a:t>57</a:t>
            </a:fld>
            <a:endParaRPr lang="en-US" smtClean="0"/>
          </a:p>
        </p:txBody>
      </p:sp>
      <p:sp>
        <p:nvSpPr>
          <p:cNvPr id="125955" name="Rectangle 2"/>
          <p:cNvSpPr>
            <a:spLocks noRot="1" noChangeArrowheads="1" noTextEdit="1"/>
          </p:cNvSpPr>
          <p:nvPr>
            <p:ph type="sldImg"/>
          </p:nvPr>
        </p:nvSpPr>
        <p:spPr>
          <a:ln/>
        </p:spPr>
      </p:sp>
      <p:sp>
        <p:nvSpPr>
          <p:cNvPr id="125956" name="Rectangle 3"/>
          <p:cNvSpPr>
            <a:spLocks noGrp="1" noChangeArrowheads="1"/>
          </p:cNvSpPr>
          <p:nvPr>
            <p:ph type="body" idx="1"/>
          </p:nvPr>
        </p:nvSpPr>
        <p:spPr>
          <a:noFill/>
          <a:ln/>
        </p:spPr>
        <p:txBody>
          <a:bodyPr/>
          <a:lstStyle/>
          <a:p>
            <a:pPr eaLnBrk="1" hangingPunct="1"/>
            <a:r>
              <a:rPr lang="en-US" smtClean="0"/>
              <a:t>Before pruning there are several upright stems competing with the leader. After pruning, one leader is much more prominent.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9E69BC78-894A-4335-B287-DFF91E9CE56D}" type="slidenum">
              <a:rPr lang="en-US" smtClean="0"/>
              <a:pPr/>
              <a:t>58</a:t>
            </a:fld>
            <a:endParaRPr lang="en-US" smtClean="0"/>
          </a:p>
        </p:txBody>
      </p:sp>
      <p:sp>
        <p:nvSpPr>
          <p:cNvPr id="126979" name="Rectangle 2"/>
          <p:cNvSpPr>
            <a:spLocks noRot="1" noChangeArrowheads="1" noTextEdit="1"/>
          </p:cNvSpPr>
          <p:nvPr>
            <p:ph type="sldImg"/>
          </p:nvPr>
        </p:nvSpPr>
        <p:spPr>
          <a:ln/>
        </p:spPr>
      </p:sp>
      <p:sp>
        <p:nvSpPr>
          <p:cNvPr id="126980" name="Rectangle 3"/>
          <p:cNvSpPr>
            <a:spLocks noGrp="1" noChangeArrowheads="1"/>
          </p:cNvSpPr>
          <p:nvPr>
            <p:ph type="body" idx="1"/>
          </p:nvPr>
        </p:nvSpPr>
        <p:spPr>
          <a:noFill/>
          <a:ln/>
        </p:spPr>
        <p:txBody>
          <a:bodyPr/>
          <a:lstStyle/>
          <a:p>
            <a:pPr eaLnBrk="1" hangingPunct="1"/>
            <a:r>
              <a:rPr lang="en-US" smtClean="0"/>
              <a:t>Here is a tree that was damaged in a storm several years ago. There are six stems growing upright from the same location on the trunk. Ask the audience where they would make pruning cuts to encourage good structure. The next slide shows where to make the pruning cuts. The next series of slides shows that over 8 years we can restore this tree to a strong single leader habit by making strategic pruning cuts about every two years.</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6605C694-0AD8-42D3-9CFF-6B05B6A71A63}" type="slidenum">
              <a:rPr lang="en-US" smtClean="0"/>
              <a:pPr/>
              <a:t>59</a:t>
            </a:fld>
            <a:endParaRPr lang="en-US" smtClean="0"/>
          </a:p>
        </p:txBody>
      </p:sp>
      <p:sp>
        <p:nvSpPr>
          <p:cNvPr id="128003" name="Rectangle 2"/>
          <p:cNvSpPr>
            <a:spLocks noRot="1" noChangeArrowheads="1" noTextEdit="1"/>
          </p:cNvSpPr>
          <p:nvPr>
            <p:ph type="sldImg"/>
          </p:nvPr>
        </p:nvSpPr>
        <p:spPr>
          <a:ln/>
        </p:spPr>
      </p:sp>
      <p:sp>
        <p:nvSpPr>
          <p:cNvPr id="128004" name="Rectangle 3"/>
          <p:cNvSpPr>
            <a:spLocks noGrp="1" noChangeArrowheads="1"/>
          </p:cNvSpPr>
          <p:nvPr>
            <p:ph type="body" idx="1"/>
          </p:nvPr>
        </p:nvSpPr>
        <p:spPr>
          <a:noFill/>
          <a:ln/>
        </p:spPr>
        <p:txBody>
          <a:bodyPr/>
          <a:lstStyle/>
          <a:p>
            <a:pPr eaLnBrk="1" hangingPunct="1"/>
            <a:r>
              <a:rPr lang="en-US" smtClean="0"/>
              <a:t>See the two cuts on the left slide. One is easy to see, the other is just to the right mostly hidden.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5D72E7BE-A5A3-408C-BBFF-10316BFB7438}" type="slidenum">
              <a:rPr lang="en-US" smtClean="0"/>
              <a:pPr/>
              <a:t>6</a:t>
            </a:fld>
            <a:endParaRPr lang="en-US" smtClean="0"/>
          </a:p>
        </p:txBody>
      </p:sp>
      <p:sp>
        <p:nvSpPr>
          <p:cNvPr id="73731" name="Rectangle 2"/>
          <p:cNvSpPr>
            <a:spLocks noRo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r>
              <a:rPr lang="en-US" smtClean="0"/>
              <a:t>Here are two examples of weak branch unions. Both have bark inclusions and ‘V’ shaped unions. There is no physical connection between the stems where there is a bark inclusion. Instead of wood overlapping forming a strong connection wood from one stem grows against wood from the other.</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40467A9A-CF31-4EEB-AF0B-1CB2485D69FD}" type="slidenum">
              <a:rPr lang="en-US" smtClean="0"/>
              <a:pPr/>
              <a:t>60</a:t>
            </a:fld>
            <a:endParaRPr lang="en-US" smtClean="0"/>
          </a:p>
        </p:txBody>
      </p:sp>
      <p:sp>
        <p:nvSpPr>
          <p:cNvPr id="129027" name="Rectangle 2"/>
          <p:cNvSpPr>
            <a:spLocks noRot="1" noChangeArrowheads="1" noTextEdit="1"/>
          </p:cNvSpPr>
          <p:nvPr>
            <p:ph type="sldImg"/>
          </p:nvPr>
        </p:nvSpPr>
        <p:spPr>
          <a:ln/>
        </p:spPr>
      </p:sp>
      <p:sp>
        <p:nvSpPr>
          <p:cNvPr id="129028" name="Rectangle 3"/>
          <p:cNvSpPr>
            <a:spLocks noGrp="1" noChangeArrowheads="1"/>
          </p:cNvSpPr>
          <p:nvPr>
            <p:ph type="body" idx="1"/>
          </p:nvPr>
        </p:nvSpPr>
        <p:spPr>
          <a:noFill/>
          <a:ln/>
        </p:spPr>
        <p:txBody>
          <a:bodyPr/>
          <a:lstStyle/>
          <a:p>
            <a:pPr eaLnBrk="1" hangingPunct="1"/>
            <a:r>
              <a:rPr lang="en-US" smtClean="0"/>
              <a:t>Several years later, a close up (left) of the center of the canopy shows that two stems are very poorly connected with a severe bark inclusion (arrow). One must be removed now to prevent this tree from splitting apart. This is a common occurrence for trees damaged in storms and then never pruned. This results from many upright stems competing for the same space on the tree. The photo on the right shows this stem removed.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57D13F49-EA9C-441E-971C-10CAF829A30B}" type="slidenum">
              <a:rPr lang="en-US" smtClean="0"/>
              <a:pPr/>
              <a:t>61</a:t>
            </a:fld>
            <a:endParaRPr lang="en-US" smtClean="0"/>
          </a:p>
        </p:txBody>
      </p:sp>
      <p:sp>
        <p:nvSpPr>
          <p:cNvPr id="130051" name="Rectangle 2"/>
          <p:cNvSpPr>
            <a:spLocks noRot="1" noChangeArrowheads="1" noTextEdit="1"/>
          </p:cNvSpPr>
          <p:nvPr>
            <p:ph type="sldImg"/>
          </p:nvPr>
        </p:nvSpPr>
        <p:spPr>
          <a:ln/>
        </p:spPr>
      </p:sp>
      <p:sp>
        <p:nvSpPr>
          <p:cNvPr id="130052" name="Rectangle 3"/>
          <p:cNvSpPr>
            <a:spLocks noGrp="1" noChangeArrowheads="1"/>
          </p:cNvSpPr>
          <p:nvPr>
            <p:ph type="body" idx="1"/>
          </p:nvPr>
        </p:nvSpPr>
        <p:spPr>
          <a:noFill/>
          <a:ln/>
        </p:spPr>
        <p:txBody>
          <a:bodyPr/>
          <a:lstStyle/>
          <a:p>
            <a:pPr eaLnBrk="1" hangingPunct="1"/>
            <a:r>
              <a:rPr lang="en-US" smtClean="0"/>
              <a:t>Here is the same tree four years later. Most folks will be shocked by this treatment! Note the pile of debris at the base of the tree on the right. There is clearly one stem at the top of the tree as all competing leaders were removed or shortened. Now show the next slide which is the same tree one year later. </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D0EBE2D6-272B-4BFB-BF84-BBECA2D9C3A5}" type="slidenum">
              <a:rPr lang="en-US" smtClean="0"/>
              <a:pPr/>
              <a:t>62</a:t>
            </a:fld>
            <a:endParaRPr lang="en-US" smtClean="0"/>
          </a:p>
        </p:txBody>
      </p:sp>
      <p:sp>
        <p:nvSpPr>
          <p:cNvPr id="131075" name="Rectangle 2"/>
          <p:cNvSpPr>
            <a:spLocks noRo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pPr eaLnBrk="1" hangingPunct="1"/>
            <a:r>
              <a:rPr lang="en-US" smtClean="0"/>
              <a:t>The tree has filled in the voids created by last year’s pruning and the tree is structurally sound. Now show the next slide which shows the tree the following spring.</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A95B948-EC13-4A4D-9998-B438B931C40F}" type="slidenum">
              <a:rPr lang="en-US" smtClean="0"/>
              <a:pPr/>
              <a:t>63</a:t>
            </a:fld>
            <a:endParaRPr lang="en-US" smtClean="0"/>
          </a:p>
        </p:txBody>
      </p:sp>
      <p:sp>
        <p:nvSpPr>
          <p:cNvPr id="132099" name="Rectangle 2"/>
          <p:cNvSpPr>
            <a:spLocks noRo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r>
              <a:rPr lang="en-US" smtClean="0"/>
              <a:t>No one would ever suspect that this tree was pruned. This is a great example of how restoration pruning can help develop strong structure! All branches borne on the lower third of the trunk are temporary and will be removed so the tree has a clear trunk. This elm tree normally grows to 60-80 feet tall.</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p:spPr>
        <p:txBody>
          <a:bodyPr/>
          <a:lstStyle/>
          <a:p>
            <a:pPr eaLnBrk="1" hangingPunct="1"/>
            <a:endParaRPr lang="en-US" smtClean="0"/>
          </a:p>
        </p:txBody>
      </p:sp>
      <p:sp>
        <p:nvSpPr>
          <p:cNvPr id="133124" name="Slide Number Placeholder 3"/>
          <p:cNvSpPr>
            <a:spLocks noGrp="1"/>
          </p:cNvSpPr>
          <p:nvPr>
            <p:ph type="sldNum" sz="quarter" idx="5"/>
          </p:nvPr>
        </p:nvSpPr>
        <p:spPr>
          <a:noFill/>
        </p:spPr>
        <p:txBody>
          <a:bodyPr/>
          <a:lstStyle/>
          <a:p>
            <a:fld id="{1A2BD364-C751-4E24-96AF-B00AB25ADBB5}" type="slidenum">
              <a:rPr lang="en-US" smtClean="0"/>
              <a:pPr/>
              <a:t>64</a:t>
            </a:fld>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9B3BBB0E-7555-4720-B453-826111611F35}" type="slidenum">
              <a:rPr lang="en-US" smtClean="0"/>
              <a:pPr/>
              <a:t>7</a:t>
            </a:fld>
            <a:endParaRPr lang="en-US" smtClean="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r>
              <a:rPr lang="en-US" smtClean="0"/>
              <a:t>Researchers at UF have visited several hurricane sites, and found time and time again that trees failed due to structural issues like codominant stems and bark inclusions. This tree is ruined and should be cut down.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73C2DA63-7C26-4C5A-8C6A-48E365047710}" type="slidenum">
              <a:rPr lang="en-US" smtClean="0"/>
              <a:pPr/>
              <a:t>8</a:t>
            </a:fld>
            <a:endParaRPr lang="en-US" smtClean="0"/>
          </a:p>
        </p:txBody>
      </p:sp>
      <p:sp>
        <p:nvSpPr>
          <p:cNvPr id="75779" name="Rectangle 2"/>
          <p:cNvSpPr>
            <a:spLocks noRo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r>
              <a:rPr lang="en-US" smtClean="0"/>
              <a:t>A 70 mph wind peeled this codominant stem out from the rest of the tree. There was a severe bark inclusion in the union.</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74CD5BB8-076E-48B4-AA17-63D8144C8909}" type="slidenum">
              <a:rPr lang="en-US" smtClean="0"/>
              <a:pPr/>
              <a:t>9</a:t>
            </a:fld>
            <a:endParaRPr lang="en-US" smtClean="0"/>
          </a:p>
        </p:txBody>
      </p:sp>
      <p:sp>
        <p:nvSpPr>
          <p:cNvPr id="76803" name="Rectangle 2"/>
          <p:cNvSpPr>
            <a:spLocks noRo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smtClean="0"/>
              <a:t>Lions-tailed trees are cleared of live foliage all along the lower and interior parts of the main branches. This may reduce storm damage if the storm occurs in the weeks following a wind storm but professionals believe this makes them more susceptible to storm damage in the long run. Lions-tailing encourages more growth at the tips of the branches resulting in a taller and wider tree because new growth occurs primarily from the branch ends. This places more foliage exactly where you do not want it; that is, higher off the ground. Sprouts routinely form along the portion of the main branches where branches were removed from quickly filling the canopy back in with foliage. Branch diameter on the end of the branch closest to the trunk increases more slowly following this type of pruning. Some branches can break easily as a result. In addition, lions-tailed trees that are damaged in storms are difficult to restore because the branches arborists would normally cut back to have already been removed.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Times New Roman" pitchFamily="18" charset="0"/>
        </a:defRPr>
      </a:lvl2pPr>
      <a:lvl3pPr algn="ctr" rtl="0" eaLnBrk="0" fontAlgn="base" hangingPunct="0">
        <a:spcBef>
          <a:spcPct val="0"/>
        </a:spcBef>
        <a:spcAft>
          <a:spcPct val="0"/>
        </a:spcAft>
        <a:defRPr sz="4400">
          <a:solidFill>
            <a:schemeClr val="bg1"/>
          </a:solidFill>
          <a:latin typeface="Times New Roman" pitchFamily="18" charset="0"/>
        </a:defRPr>
      </a:lvl3pPr>
      <a:lvl4pPr algn="ctr" rtl="0" eaLnBrk="0" fontAlgn="base" hangingPunct="0">
        <a:spcBef>
          <a:spcPct val="0"/>
        </a:spcBef>
        <a:spcAft>
          <a:spcPct val="0"/>
        </a:spcAft>
        <a:defRPr sz="4400">
          <a:solidFill>
            <a:schemeClr val="bg1"/>
          </a:solidFill>
          <a:latin typeface="Times New Roman" pitchFamily="18" charset="0"/>
        </a:defRPr>
      </a:lvl4pPr>
      <a:lvl5pPr algn="ctr" rtl="0" eaLnBrk="0" fontAlgn="base" hangingPunct="0">
        <a:spcBef>
          <a:spcPct val="0"/>
        </a:spcBef>
        <a:spcAft>
          <a:spcPct val="0"/>
        </a:spcAft>
        <a:defRPr sz="4400">
          <a:solidFill>
            <a:schemeClr val="bg1"/>
          </a:solidFill>
          <a:latin typeface="Times New Roman" pitchFamily="18" charset="0"/>
        </a:defRPr>
      </a:lvl5pPr>
      <a:lvl6pPr marL="457200" algn="ctr" rtl="0" fontAlgn="base">
        <a:spcBef>
          <a:spcPct val="0"/>
        </a:spcBef>
        <a:spcAft>
          <a:spcPct val="0"/>
        </a:spcAft>
        <a:defRPr sz="4400">
          <a:solidFill>
            <a:schemeClr val="bg1"/>
          </a:solidFill>
          <a:latin typeface="Times New Roman" pitchFamily="18" charset="0"/>
        </a:defRPr>
      </a:lvl6pPr>
      <a:lvl7pPr marL="914400" algn="ctr" rtl="0" fontAlgn="base">
        <a:spcBef>
          <a:spcPct val="0"/>
        </a:spcBef>
        <a:spcAft>
          <a:spcPct val="0"/>
        </a:spcAft>
        <a:defRPr sz="4400">
          <a:solidFill>
            <a:schemeClr val="bg1"/>
          </a:solidFill>
          <a:latin typeface="Times New Roman" pitchFamily="18" charset="0"/>
        </a:defRPr>
      </a:lvl7pPr>
      <a:lvl8pPr marL="1371600" algn="ctr" rtl="0" fontAlgn="base">
        <a:spcBef>
          <a:spcPct val="0"/>
        </a:spcBef>
        <a:spcAft>
          <a:spcPct val="0"/>
        </a:spcAft>
        <a:defRPr sz="4400">
          <a:solidFill>
            <a:schemeClr val="bg1"/>
          </a:solidFill>
          <a:latin typeface="Times New Roman" pitchFamily="18" charset="0"/>
        </a:defRPr>
      </a:lvl8pPr>
      <a:lvl9pPr marL="1828800" algn="ctr" rtl="0" fontAlgn="base">
        <a:spcBef>
          <a:spcPct val="0"/>
        </a:spcBef>
        <a:spcAft>
          <a:spcPct val="0"/>
        </a:spcAft>
        <a:defRPr sz="4400">
          <a:solidFill>
            <a:schemeClr val="bg1"/>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8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000">
          <a:solidFill>
            <a:schemeClr val="bg1"/>
          </a:solidFill>
          <a:latin typeface="+mn-lt"/>
        </a:defRPr>
      </a:lvl4pPr>
      <a:lvl5pPr marL="2057400" indent="-228600" algn="l" rtl="0" eaLnBrk="0" fontAlgn="base" hangingPunct="0">
        <a:spcBef>
          <a:spcPct val="20000"/>
        </a:spcBef>
        <a:spcAft>
          <a:spcPct val="0"/>
        </a:spcAft>
        <a:buChar char="»"/>
        <a:defRPr sz="2000">
          <a:solidFill>
            <a:schemeClr val="bg1"/>
          </a:solidFill>
          <a:latin typeface="+mn-lt"/>
        </a:defRPr>
      </a:lvl5pPr>
      <a:lvl6pPr marL="2514600" indent="-228600" algn="l" rtl="0" fontAlgn="base">
        <a:spcBef>
          <a:spcPct val="20000"/>
        </a:spcBef>
        <a:spcAft>
          <a:spcPct val="0"/>
        </a:spcAft>
        <a:buChar char="»"/>
        <a:defRPr sz="2000">
          <a:solidFill>
            <a:schemeClr val="bg1"/>
          </a:solidFill>
          <a:latin typeface="+mn-lt"/>
        </a:defRPr>
      </a:lvl6pPr>
      <a:lvl7pPr marL="2971800" indent="-228600" algn="l" rtl="0" fontAlgn="base">
        <a:spcBef>
          <a:spcPct val="20000"/>
        </a:spcBef>
        <a:spcAft>
          <a:spcPct val="0"/>
        </a:spcAft>
        <a:buChar char="»"/>
        <a:defRPr sz="2000">
          <a:solidFill>
            <a:schemeClr val="bg1"/>
          </a:solidFill>
          <a:latin typeface="+mn-lt"/>
        </a:defRPr>
      </a:lvl7pPr>
      <a:lvl8pPr marL="3429000" indent="-228600" algn="l" rtl="0" fontAlgn="base">
        <a:spcBef>
          <a:spcPct val="20000"/>
        </a:spcBef>
        <a:spcAft>
          <a:spcPct val="0"/>
        </a:spcAft>
        <a:buChar char="»"/>
        <a:defRPr sz="2000">
          <a:solidFill>
            <a:schemeClr val="bg1"/>
          </a:solidFill>
          <a:latin typeface="+mn-lt"/>
        </a:defRPr>
      </a:lvl8pPr>
      <a:lvl9pPr marL="3886200" indent="-228600" algn="l" rtl="0" fontAlgn="base">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5.xml"/><Relationship Id="rId1" Type="http://schemas.openxmlformats.org/officeDocument/2006/relationships/slideLayout" Target="../slideLayouts/slideLayout14.xml"/><Relationship Id="rId4" Type="http://schemas.openxmlformats.org/officeDocument/2006/relationships/image" Target="../media/image34.jpeg"/></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4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44.jpeg"/></Relationships>
</file>

<file path=ppt/slides/_rels/slide4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45.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5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55.jpeg"/></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5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57.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59.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4.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60.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61.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62.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63.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64.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81000" y="228600"/>
            <a:ext cx="8382000" cy="1828800"/>
          </a:xfrm>
        </p:spPr>
        <p:txBody>
          <a:bodyPr/>
          <a:lstStyle/>
          <a:p>
            <a:pPr eaLnBrk="1" hangingPunct="1">
              <a:spcBef>
                <a:spcPct val="20000"/>
              </a:spcBef>
            </a:pPr>
            <a:r>
              <a:rPr lang="en-US" sz="4000" smtClean="0"/>
              <a:t>Urban Tree Pruning Program : </a:t>
            </a:r>
            <a:br>
              <a:rPr lang="en-US" sz="4000" smtClean="0"/>
            </a:br>
            <a:endParaRPr lang="en-US" sz="4000" smtClean="0">
              <a:solidFill>
                <a:srgbClr val="FF9900"/>
              </a:solidFill>
            </a:endParaRPr>
          </a:p>
        </p:txBody>
      </p:sp>
      <p:sp>
        <p:nvSpPr>
          <p:cNvPr id="2051" name="Rectangle 3"/>
          <p:cNvSpPr>
            <a:spLocks noGrp="1" noChangeArrowheads="1"/>
          </p:cNvSpPr>
          <p:nvPr>
            <p:ph type="subTitle" idx="1"/>
          </p:nvPr>
        </p:nvSpPr>
        <p:spPr>
          <a:xfrm>
            <a:off x="1371600" y="6019800"/>
            <a:ext cx="6400800" cy="685800"/>
          </a:xfrm>
        </p:spPr>
        <p:txBody>
          <a:bodyPr/>
          <a:lstStyle/>
          <a:p>
            <a:pPr eaLnBrk="1" hangingPunct="1"/>
            <a:r>
              <a:rPr lang="en-US" sz="1800" smtClean="0"/>
              <a:t>Originally prepared by: Dr. Ed Gilman and Traci Jo Partin, University of Florida</a:t>
            </a:r>
          </a:p>
        </p:txBody>
      </p:sp>
      <p:pic>
        <p:nvPicPr>
          <p:cNvPr id="2052" name="Picture 12" descr="1­a"/>
          <p:cNvPicPr>
            <a:picLocks noChangeAspect="1" noChangeArrowheads="1"/>
          </p:cNvPicPr>
          <p:nvPr/>
        </p:nvPicPr>
        <p:blipFill>
          <a:blip r:embed="rId3" cstate="print"/>
          <a:srcRect/>
          <a:stretch>
            <a:fillRect/>
          </a:stretch>
        </p:blipFill>
        <p:spPr bwMode="auto">
          <a:xfrm>
            <a:off x="685800" y="1447800"/>
            <a:ext cx="2422525" cy="3657600"/>
          </a:xfrm>
          <a:prstGeom prst="rect">
            <a:avLst/>
          </a:prstGeom>
          <a:noFill/>
          <a:ln w="9525">
            <a:noFill/>
            <a:miter lim="800000"/>
            <a:headEnd/>
            <a:tailEnd/>
          </a:ln>
        </p:spPr>
      </p:pic>
      <p:pic>
        <p:nvPicPr>
          <p:cNvPr id="2053" name="Picture 13" descr="1b"/>
          <p:cNvPicPr>
            <a:picLocks noChangeAspect="1" noChangeArrowheads="1"/>
          </p:cNvPicPr>
          <p:nvPr/>
        </p:nvPicPr>
        <p:blipFill>
          <a:blip r:embed="rId4" cstate="print"/>
          <a:srcRect/>
          <a:stretch>
            <a:fillRect/>
          </a:stretch>
        </p:blipFill>
        <p:spPr bwMode="auto">
          <a:xfrm>
            <a:off x="3429000" y="1447800"/>
            <a:ext cx="2398713" cy="3657600"/>
          </a:xfrm>
          <a:prstGeom prst="rect">
            <a:avLst/>
          </a:prstGeom>
          <a:noFill/>
          <a:ln w="9525">
            <a:noFill/>
            <a:miter lim="800000"/>
            <a:headEnd/>
            <a:tailEnd/>
          </a:ln>
        </p:spPr>
      </p:pic>
      <p:pic>
        <p:nvPicPr>
          <p:cNvPr id="2054" name="Picture 14" descr="1c"/>
          <p:cNvPicPr>
            <a:picLocks noChangeAspect="1" noChangeArrowheads="1"/>
          </p:cNvPicPr>
          <p:nvPr/>
        </p:nvPicPr>
        <p:blipFill>
          <a:blip r:embed="rId5" cstate="print"/>
          <a:srcRect/>
          <a:stretch>
            <a:fillRect/>
          </a:stretch>
        </p:blipFill>
        <p:spPr bwMode="auto">
          <a:xfrm>
            <a:off x="6019800" y="1447800"/>
            <a:ext cx="2379663" cy="3657600"/>
          </a:xfrm>
          <a:prstGeom prst="rect">
            <a:avLst/>
          </a:prstGeom>
          <a:noFill/>
          <a:ln w="9525">
            <a:noFill/>
            <a:miter lim="800000"/>
            <a:headEnd/>
            <a:tailEnd/>
          </a:ln>
        </p:spPr>
      </p:pic>
      <p:sp>
        <p:nvSpPr>
          <p:cNvPr id="2055" name="TextBox 6"/>
          <p:cNvSpPr txBox="1">
            <a:spLocks noChangeArrowheads="1"/>
          </p:cNvSpPr>
          <p:nvPr/>
        </p:nvSpPr>
        <p:spPr bwMode="auto">
          <a:xfrm>
            <a:off x="1066800" y="5257800"/>
            <a:ext cx="7086600" cy="523875"/>
          </a:xfrm>
          <a:prstGeom prst="rect">
            <a:avLst/>
          </a:prstGeom>
          <a:noFill/>
          <a:ln w="9525">
            <a:noFill/>
            <a:miter lim="800000"/>
            <a:headEnd/>
            <a:tailEnd/>
          </a:ln>
        </p:spPr>
        <p:txBody>
          <a:bodyPr>
            <a:spAutoFit/>
          </a:bodyPr>
          <a:lstStyle/>
          <a:p>
            <a:r>
              <a:rPr lang="en-US" sz="2800">
                <a:solidFill>
                  <a:schemeClr val="bg1"/>
                </a:solidFill>
              </a:rPr>
              <a:t>Tony Glover, Regional Extension Agent</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0"/>
            <a:ext cx="8229600" cy="1143000"/>
          </a:xfrm>
        </p:spPr>
        <p:txBody>
          <a:bodyPr/>
          <a:lstStyle/>
          <a:p>
            <a:pPr eaLnBrk="1" hangingPunct="1"/>
            <a:r>
              <a:rPr lang="en-US" smtClean="0"/>
              <a:t>Pruning to:</a:t>
            </a:r>
            <a:r>
              <a:rPr lang="en-US" smtClean="0">
                <a:solidFill>
                  <a:srgbClr val="FF9900"/>
                </a:solidFill>
              </a:rPr>
              <a:t> Thin</a:t>
            </a:r>
          </a:p>
        </p:txBody>
      </p:sp>
      <p:sp>
        <p:nvSpPr>
          <p:cNvPr id="11267" name="Rectangle 3"/>
          <p:cNvSpPr>
            <a:spLocks noGrp="1" noChangeArrowheads="1"/>
          </p:cNvSpPr>
          <p:nvPr>
            <p:ph type="body" idx="1"/>
          </p:nvPr>
        </p:nvSpPr>
        <p:spPr>
          <a:xfrm>
            <a:off x="457200" y="990600"/>
            <a:ext cx="8229600" cy="2667000"/>
          </a:xfrm>
        </p:spPr>
        <p:txBody>
          <a:bodyPr/>
          <a:lstStyle/>
          <a:p>
            <a:pPr eaLnBrk="1" hangingPunct="1"/>
            <a:r>
              <a:rPr lang="en-US" smtClean="0"/>
              <a:t>The selective removal of small live branches to reduce crown density . </a:t>
            </a:r>
          </a:p>
          <a:p>
            <a:pPr eaLnBrk="1" hangingPunct="1"/>
            <a:r>
              <a:rPr lang="en-US" smtClean="0"/>
              <a:t>Increases light and air penetration.</a:t>
            </a:r>
          </a:p>
          <a:p>
            <a:pPr eaLnBrk="1" hangingPunct="1"/>
            <a:r>
              <a:rPr lang="en-US" smtClean="0"/>
              <a:t>Reduces the risk of storm damage.</a:t>
            </a:r>
          </a:p>
          <a:p>
            <a:pPr eaLnBrk="1" hangingPunct="1"/>
            <a:endParaRPr lang="en-US" smtClean="0"/>
          </a:p>
        </p:txBody>
      </p:sp>
      <p:pic>
        <p:nvPicPr>
          <p:cNvPr id="11268" name="Picture 13" descr="Fig no"/>
          <p:cNvPicPr>
            <a:picLocks noChangeAspect="1" noChangeArrowheads="1"/>
          </p:cNvPicPr>
          <p:nvPr/>
        </p:nvPicPr>
        <p:blipFill>
          <a:blip r:embed="rId3" cstate="print"/>
          <a:srcRect/>
          <a:stretch>
            <a:fillRect/>
          </a:stretch>
        </p:blipFill>
        <p:spPr bwMode="auto">
          <a:xfrm>
            <a:off x="152400" y="3378200"/>
            <a:ext cx="8991600" cy="340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additive="base">
                                        <p:cTn id="7" dur="2000" fill="hold"/>
                                        <p:tgtEl>
                                          <p:spTgt spid="11267">
                                            <p:txEl>
                                              <p:pRg st="0" end="0"/>
                                            </p:txEl>
                                          </p:spTgt>
                                        </p:tgtEl>
                                        <p:attrNameLst>
                                          <p:attrName>ppt_x</p:attrName>
                                        </p:attrNameLst>
                                      </p:cBhvr>
                                      <p:tavLst>
                                        <p:tav tm="0">
                                          <p:val>
                                            <p:strVal val="1+#ppt_w/2"/>
                                          </p:val>
                                        </p:tav>
                                        <p:tav tm="100000">
                                          <p:val>
                                            <p:strVal val="#ppt_x"/>
                                          </p:val>
                                        </p:tav>
                                      </p:tavLst>
                                    </p:anim>
                                    <p:anim calcmode="lin" valueType="num">
                                      <p:cBhvr additive="base">
                                        <p:cTn id="8" dur="2000" fill="hold"/>
                                        <p:tgtEl>
                                          <p:spTgt spid="112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anim calcmode="lin" valueType="num">
                                      <p:cBhvr additive="base">
                                        <p:cTn id="13" dur="2000" fill="hold"/>
                                        <p:tgtEl>
                                          <p:spTgt spid="11267">
                                            <p:txEl>
                                              <p:pRg st="1" end="1"/>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126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1267">
                                            <p:txEl>
                                              <p:pRg st="2" end="2"/>
                                            </p:txEl>
                                          </p:spTgt>
                                        </p:tgtEl>
                                        <p:attrNameLst>
                                          <p:attrName>style.visibility</p:attrName>
                                        </p:attrNameLst>
                                      </p:cBhvr>
                                      <p:to>
                                        <p:strVal val="visible"/>
                                      </p:to>
                                    </p:set>
                                    <p:anim calcmode="lin" valueType="num">
                                      <p:cBhvr additive="base">
                                        <p:cTn id="19" dur="2000" fill="hold"/>
                                        <p:tgtEl>
                                          <p:spTgt spid="11267">
                                            <p:txEl>
                                              <p:pRg st="2" end="2"/>
                                            </p:txEl>
                                          </p:spTgt>
                                        </p:tgtEl>
                                        <p:attrNameLst>
                                          <p:attrName>ppt_x</p:attrName>
                                        </p:attrNameLst>
                                      </p:cBhvr>
                                      <p:tavLst>
                                        <p:tav tm="0">
                                          <p:val>
                                            <p:strVal val="1+#ppt_w/2"/>
                                          </p:val>
                                        </p:tav>
                                        <p:tav tm="100000">
                                          <p:val>
                                            <p:strVal val="#ppt_x"/>
                                          </p:val>
                                        </p:tav>
                                      </p:tavLst>
                                    </p:anim>
                                    <p:anim calcmode="lin" valueType="num">
                                      <p:cBhvr additive="base">
                                        <p:cTn id="20" dur="2000" fill="hold"/>
                                        <p:tgtEl>
                                          <p:spTgt spid="1126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1268"/>
                                        </p:tgtEl>
                                        <p:attrNameLst>
                                          <p:attrName>style.visibility</p:attrName>
                                        </p:attrNameLst>
                                      </p:cBhvr>
                                      <p:to>
                                        <p:strVal val="visible"/>
                                      </p:to>
                                    </p:set>
                                    <p:animEffect transition="in" filter="checkerboard(across)">
                                      <p:cBhvr>
                                        <p:cTn id="25"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How to thin a canopy</a:t>
            </a:r>
          </a:p>
        </p:txBody>
      </p:sp>
      <p:pic>
        <p:nvPicPr>
          <p:cNvPr id="12291" name="Picture 7" descr="Thinning"/>
          <p:cNvPicPr>
            <a:picLocks noChangeAspect="1" noChangeArrowheads="1"/>
          </p:cNvPicPr>
          <p:nvPr/>
        </p:nvPicPr>
        <p:blipFill>
          <a:blip r:embed="rId3" cstate="print"/>
          <a:srcRect/>
          <a:stretch>
            <a:fillRect/>
          </a:stretch>
        </p:blipFill>
        <p:spPr bwMode="auto">
          <a:xfrm>
            <a:off x="0" y="1870075"/>
            <a:ext cx="9182100" cy="3387725"/>
          </a:xfrm>
          <a:prstGeom prst="rect">
            <a:avLst/>
          </a:prstGeom>
          <a:noFill/>
          <a:ln w="9525">
            <a:noFill/>
            <a:miter lim="800000"/>
            <a:headEnd/>
            <a:tailEnd/>
          </a:ln>
        </p:spPr>
      </p:pic>
      <p:sp>
        <p:nvSpPr>
          <p:cNvPr id="12292" name="TextBox 3"/>
          <p:cNvSpPr txBox="1">
            <a:spLocks noChangeArrowheads="1"/>
          </p:cNvSpPr>
          <p:nvPr/>
        </p:nvSpPr>
        <p:spPr bwMode="auto">
          <a:xfrm>
            <a:off x="2743200" y="5410200"/>
            <a:ext cx="3657600" cy="369888"/>
          </a:xfrm>
          <a:prstGeom prst="rect">
            <a:avLst/>
          </a:prstGeom>
          <a:noFill/>
          <a:ln w="9525">
            <a:noFill/>
            <a:miter lim="800000"/>
            <a:headEnd/>
            <a:tailEnd/>
          </a:ln>
        </p:spPr>
        <p:txBody>
          <a:bodyPr>
            <a:spAutoFit/>
          </a:bodyPr>
          <a:lstStyle/>
          <a:p>
            <a:r>
              <a:rPr lang="en-US">
                <a:solidFill>
                  <a:schemeClr val="bg1"/>
                </a:solidFill>
              </a:rPr>
              <a:t>Lions Tailing</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304800"/>
            <a:ext cx="7772400" cy="1143000"/>
          </a:xfrm>
        </p:spPr>
        <p:txBody>
          <a:bodyPr/>
          <a:lstStyle/>
          <a:p>
            <a:pPr eaLnBrk="1" hangingPunct="1"/>
            <a:r>
              <a:rPr lang="en-US" smtClean="0"/>
              <a:t>Lions-tailed trees failed</a:t>
            </a:r>
          </a:p>
        </p:txBody>
      </p:sp>
      <p:pic>
        <p:nvPicPr>
          <p:cNvPr id="13315" name="Picture 4" descr="11"/>
          <p:cNvPicPr>
            <a:picLocks noChangeAspect="1" noChangeArrowheads="1"/>
          </p:cNvPicPr>
          <p:nvPr/>
        </p:nvPicPr>
        <p:blipFill>
          <a:blip r:embed="rId3" cstate="print"/>
          <a:srcRect/>
          <a:stretch>
            <a:fillRect/>
          </a:stretch>
        </p:blipFill>
        <p:spPr bwMode="auto">
          <a:xfrm>
            <a:off x="1219200" y="1752600"/>
            <a:ext cx="6629400" cy="41433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1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4339" name="Text Box 3"/>
          <p:cNvSpPr txBox="1">
            <a:spLocks noChangeArrowheads="1"/>
          </p:cNvSpPr>
          <p:nvPr/>
        </p:nvSpPr>
        <p:spPr bwMode="auto">
          <a:xfrm>
            <a:off x="457200" y="228600"/>
            <a:ext cx="3429000" cy="1373188"/>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latin typeface="Times New Roman" pitchFamily="18" charset="0"/>
              </a:rPr>
              <a:t>Nothing to cut back to should the tree be storm damaged.</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5105400" y="1600200"/>
            <a:ext cx="3886200" cy="4191000"/>
          </a:xfrm>
        </p:spPr>
        <p:txBody>
          <a:bodyPr/>
          <a:lstStyle/>
          <a:p>
            <a:pPr marL="0" indent="0" eaLnBrk="1" hangingPunct="1">
              <a:buFontTx/>
              <a:buNone/>
            </a:pPr>
            <a:r>
              <a:rPr lang="en-US" sz="3000" u="sng" smtClean="0">
                <a:solidFill>
                  <a:srgbClr val="FF9900"/>
                </a:solidFill>
              </a:rPr>
              <a:t>Reduction cut</a:t>
            </a:r>
            <a:r>
              <a:rPr lang="en-US" sz="3000" smtClean="0"/>
              <a:t> shortens the length of a stem by pruning back to a smaller limb.</a:t>
            </a:r>
            <a:endParaRPr lang="en-US" sz="3000" u="sng" smtClean="0">
              <a:solidFill>
                <a:srgbClr val="FF9900"/>
              </a:solidFill>
            </a:endParaRPr>
          </a:p>
          <a:p>
            <a:pPr marL="0" indent="0" eaLnBrk="1" hangingPunct="1">
              <a:lnSpc>
                <a:spcPct val="50000"/>
              </a:lnSpc>
              <a:buFontTx/>
              <a:buNone/>
            </a:pPr>
            <a:endParaRPr lang="en-US" sz="3000" u="sng" smtClean="0">
              <a:solidFill>
                <a:srgbClr val="FF9900"/>
              </a:solidFill>
            </a:endParaRPr>
          </a:p>
          <a:p>
            <a:pPr marL="0" indent="0" eaLnBrk="1" hangingPunct="1">
              <a:buFontTx/>
              <a:buNone/>
            </a:pPr>
            <a:r>
              <a:rPr lang="en-US" sz="3000" u="sng" smtClean="0">
                <a:solidFill>
                  <a:srgbClr val="FF9900"/>
                </a:solidFill>
              </a:rPr>
              <a:t>Removal cut</a:t>
            </a:r>
            <a:r>
              <a:rPr lang="en-US" sz="3000" smtClean="0"/>
              <a:t> prunes a branch back to the trunk or parent branch.</a:t>
            </a:r>
          </a:p>
        </p:txBody>
      </p:sp>
      <p:pic>
        <p:nvPicPr>
          <p:cNvPr id="15363" name="Picture 4" descr="reductioncut"/>
          <p:cNvPicPr>
            <a:picLocks noChangeAspect="1" noChangeArrowheads="1"/>
          </p:cNvPicPr>
          <p:nvPr/>
        </p:nvPicPr>
        <p:blipFill>
          <a:blip r:embed="rId3" cstate="print"/>
          <a:srcRect/>
          <a:stretch>
            <a:fillRect/>
          </a:stretch>
        </p:blipFill>
        <p:spPr bwMode="auto">
          <a:xfrm>
            <a:off x="0" y="457200"/>
            <a:ext cx="4822825" cy="2987675"/>
          </a:xfrm>
          <a:prstGeom prst="rect">
            <a:avLst/>
          </a:prstGeom>
          <a:noFill/>
          <a:ln w="9525">
            <a:noFill/>
            <a:miter lim="800000"/>
            <a:headEnd/>
            <a:tailEnd/>
          </a:ln>
        </p:spPr>
      </p:pic>
      <p:pic>
        <p:nvPicPr>
          <p:cNvPr id="15364" name="Picture 9" descr="removal cut"/>
          <p:cNvPicPr>
            <a:picLocks noChangeAspect="1" noChangeArrowheads="1"/>
          </p:cNvPicPr>
          <p:nvPr/>
        </p:nvPicPr>
        <p:blipFill>
          <a:blip r:embed="rId4" cstate="print"/>
          <a:srcRect/>
          <a:stretch>
            <a:fillRect/>
          </a:stretch>
        </p:blipFill>
        <p:spPr bwMode="auto">
          <a:xfrm>
            <a:off x="0" y="3733800"/>
            <a:ext cx="4937125" cy="2955925"/>
          </a:xfrm>
          <a:prstGeom prst="rect">
            <a:avLst/>
          </a:prstGeom>
          <a:noFill/>
          <a:ln w="9525">
            <a:noFill/>
            <a:miter lim="800000"/>
            <a:headEnd/>
            <a:tailEnd/>
          </a:ln>
        </p:spPr>
      </p:pic>
      <p:sp>
        <p:nvSpPr>
          <p:cNvPr id="15365" name="Rectangle 10"/>
          <p:cNvSpPr>
            <a:spLocks noGrp="1" noChangeArrowheads="1"/>
          </p:cNvSpPr>
          <p:nvPr>
            <p:ph type="title"/>
          </p:nvPr>
        </p:nvSpPr>
        <p:spPr>
          <a:xfrm>
            <a:off x="4953000" y="152400"/>
            <a:ext cx="4191000" cy="1295400"/>
          </a:xfrm>
          <a:noFill/>
        </p:spPr>
        <p:txBody>
          <a:bodyPr/>
          <a:lstStyle/>
          <a:p>
            <a:pPr algn="l" eaLnBrk="1" hangingPunct="1"/>
            <a:r>
              <a:rPr lang="en-US" smtClean="0"/>
              <a:t>Types of pruning cuts: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152400"/>
            <a:ext cx="8229600" cy="914400"/>
          </a:xfrm>
        </p:spPr>
        <p:txBody>
          <a:bodyPr/>
          <a:lstStyle/>
          <a:p>
            <a:pPr eaLnBrk="1" hangingPunct="1"/>
            <a:r>
              <a:rPr lang="en-US" smtClean="0"/>
              <a:t>Pruning to:</a:t>
            </a:r>
            <a:r>
              <a:rPr lang="en-US" smtClean="0">
                <a:solidFill>
                  <a:srgbClr val="FF9900"/>
                </a:solidFill>
              </a:rPr>
              <a:t> Reduce</a:t>
            </a:r>
          </a:p>
        </p:txBody>
      </p:sp>
      <p:sp>
        <p:nvSpPr>
          <p:cNvPr id="16387" name="Rectangle 3"/>
          <p:cNvSpPr>
            <a:spLocks noGrp="1" noChangeArrowheads="1"/>
          </p:cNvSpPr>
          <p:nvPr>
            <p:ph type="body" idx="1"/>
          </p:nvPr>
        </p:nvSpPr>
        <p:spPr>
          <a:xfrm>
            <a:off x="381000" y="1219200"/>
            <a:ext cx="8534400" cy="1219200"/>
          </a:xfrm>
        </p:spPr>
        <p:txBody>
          <a:bodyPr/>
          <a:lstStyle/>
          <a:p>
            <a:pPr eaLnBrk="1" hangingPunct="1"/>
            <a:r>
              <a:rPr lang="en-US" smtClean="0"/>
              <a:t>The selective removal of branches and stems to decrease the height and/or spread of a tree </a:t>
            </a:r>
          </a:p>
        </p:txBody>
      </p:sp>
      <p:pic>
        <p:nvPicPr>
          <p:cNvPr id="16388" name="Picture 4" descr="Reduction"/>
          <p:cNvPicPr>
            <a:picLocks noChangeAspect="1" noChangeArrowheads="1"/>
          </p:cNvPicPr>
          <p:nvPr/>
        </p:nvPicPr>
        <p:blipFill>
          <a:blip r:embed="rId3" cstate="print"/>
          <a:srcRect/>
          <a:stretch>
            <a:fillRect/>
          </a:stretch>
        </p:blipFill>
        <p:spPr bwMode="auto">
          <a:xfrm>
            <a:off x="2362200" y="2381250"/>
            <a:ext cx="4800600" cy="4400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7410" name="Picture 7" descr="6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17411" name="AutoShape 3"/>
          <p:cNvSpPr>
            <a:spLocks noChangeArrowheads="1"/>
          </p:cNvSpPr>
          <p:nvPr/>
        </p:nvSpPr>
        <p:spPr bwMode="auto">
          <a:xfrm>
            <a:off x="6477000" y="457200"/>
            <a:ext cx="2667000" cy="1219200"/>
          </a:xfrm>
          <a:prstGeom prst="wedgeEllipseCallout">
            <a:avLst>
              <a:gd name="adj1" fmla="val -88708"/>
              <a:gd name="adj2" fmla="val 223889"/>
            </a:avLst>
          </a:prstGeom>
          <a:solidFill>
            <a:schemeClr val="bg1"/>
          </a:solidFill>
          <a:ln w="9525">
            <a:solidFill>
              <a:schemeClr val="tx1"/>
            </a:solidFill>
            <a:miter lim="800000"/>
            <a:headEnd/>
            <a:tailEnd/>
          </a:ln>
        </p:spPr>
        <p:txBody>
          <a:bodyPr/>
          <a:lstStyle/>
          <a:p>
            <a:r>
              <a:rPr lang="en-US" sz="2400">
                <a:latin typeface="Verdana" pitchFamily="34" charset="0"/>
              </a:rPr>
              <a:t>Reduction</a:t>
            </a:r>
          </a:p>
          <a:p>
            <a:r>
              <a:rPr lang="en-US" sz="2400">
                <a:latin typeface="Verdana" pitchFamily="34" charset="0"/>
              </a:rPr>
              <a:t>cut</a:t>
            </a:r>
          </a:p>
        </p:txBody>
      </p:sp>
      <p:sp>
        <p:nvSpPr>
          <p:cNvPr id="17412" name="Line 5"/>
          <p:cNvSpPr>
            <a:spLocks noChangeShapeType="1"/>
          </p:cNvSpPr>
          <p:nvPr/>
        </p:nvSpPr>
        <p:spPr bwMode="auto">
          <a:xfrm flipV="1">
            <a:off x="2667000" y="3352800"/>
            <a:ext cx="1524000" cy="762000"/>
          </a:xfrm>
          <a:prstGeom prst="line">
            <a:avLst/>
          </a:prstGeom>
          <a:noFill/>
          <a:ln w="76200">
            <a:solidFill>
              <a:srgbClr val="FF0000"/>
            </a:solidFill>
            <a:round/>
            <a:headEnd/>
            <a:tailEnd type="triangle" w="med" len="med"/>
          </a:ln>
        </p:spPr>
        <p:txBody>
          <a:bodyPr/>
          <a:lstStyle/>
          <a:p>
            <a:endParaRPr lang="en-US"/>
          </a:p>
        </p:txBody>
      </p:sp>
      <p:sp>
        <p:nvSpPr>
          <p:cNvPr id="17413" name="Text Box 6"/>
          <p:cNvSpPr txBox="1">
            <a:spLocks noChangeArrowheads="1"/>
          </p:cNvSpPr>
          <p:nvPr/>
        </p:nvSpPr>
        <p:spPr bwMode="auto">
          <a:xfrm>
            <a:off x="152400" y="4267200"/>
            <a:ext cx="5029200" cy="830263"/>
          </a:xfrm>
          <a:prstGeom prst="rect">
            <a:avLst/>
          </a:prstGeom>
          <a:solidFill>
            <a:schemeClr val="accent1">
              <a:alpha val="70195"/>
            </a:schemeClr>
          </a:solidFill>
          <a:ln w="9525">
            <a:noFill/>
            <a:miter lim="800000"/>
            <a:headEnd/>
            <a:tailEnd/>
          </a:ln>
        </p:spPr>
        <p:txBody>
          <a:bodyPr>
            <a:spAutoFit/>
          </a:bodyPr>
          <a:lstStyle/>
          <a:p>
            <a:pPr>
              <a:spcBef>
                <a:spcPct val="50000"/>
              </a:spcBef>
            </a:pPr>
            <a:r>
              <a:rPr lang="en-US" sz="2400" b="1"/>
              <a:t>Lateral branch assumes dominance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descr="pruning under utility"/>
          <p:cNvPicPr>
            <a:picLocks noChangeAspect="1" noChangeArrowheads="1"/>
          </p:cNvPicPr>
          <p:nvPr/>
        </p:nvPicPr>
        <p:blipFill>
          <a:blip r:embed="rId3" cstate="print"/>
          <a:srcRect/>
          <a:stretch>
            <a:fillRect/>
          </a:stretch>
        </p:blipFill>
        <p:spPr bwMode="auto">
          <a:xfrm>
            <a:off x="0" y="133350"/>
            <a:ext cx="9144000" cy="6572250"/>
          </a:xfrm>
          <a:prstGeom prst="rect">
            <a:avLst/>
          </a:prstGeom>
          <a:noFill/>
          <a:ln w="9525">
            <a:noFill/>
            <a:miter lim="800000"/>
            <a:headEnd/>
            <a:tailEnd/>
          </a:ln>
        </p:spPr>
      </p:pic>
      <p:sp>
        <p:nvSpPr>
          <p:cNvPr id="18435" name="Line 8"/>
          <p:cNvSpPr>
            <a:spLocks noChangeShapeType="1"/>
          </p:cNvSpPr>
          <p:nvPr/>
        </p:nvSpPr>
        <p:spPr bwMode="auto">
          <a:xfrm>
            <a:off x="5791200" y="3886200"/>
            <a:ext cx="838200" cy="685800"/>
          </a:xfrm>
          <a:prstGeom prst="line">
            <a:avLst/>
          </a:prstGeom>
          <a:noFill/>
          <a:ln w="12700">
            <a:solidFill>
              <a:srgbClr val="FF0000"/>
            </a:solidFill>
            <a:round/>
            <a:headEnd/>
            <a:tailEnd type="triangle" w="med" len="med"/>
          </a:ln>
        </p:spPr>
        <p:txBody>
          <a:bodyPr/>
          <a:lstStyle/>
          <a:p>
            <a:endParaRPr lang="en-US"/>
          </a:p>
        </p:txBody>
      </p:sp>
      <p:sp>
        <p:nvSpPr>
          <p:cNvPr id="18436" name="Text Box 9"/>
          <p:cNvSpPr txBox="1">
            <a:spLocks noChangeArrowheads="1"/>
          </p:cNvSpPr>
          <p:nvPr/>
        </p:nvSpPr>
        <p:spPr bwMode="auto">
          <a:xfrm>
            <a:off x="4191000" y="3505200"/>
            <a:ext cx="2514600" cy="396875"/>
          </a:xfrm>
          <a:prstGeom prst="rect">
            <a:avLst/>
          </a:prstGeom>
          <a:noFill/>
          <a:ln w="9525">
            <a:noFill/>
            <a:miter lim="800000"/>
            <a:headEnd/>
            <a:tailEnd/>
          </a:ln>
        </p:spPr>
        <p:txBody>
          <a:bodyPr>
            <a:spAutoFit/>
          </a:bodyPr>
          <a:lstStyle/>
          <a:p>
            <a:pPr>
              <a:spcBef>
                <a:spcPct val="50000"/>
              </a:spcBef>
            </a:pPr>
            <a:r>
              <a:rPr lang="en-US" sz="2000">
                <a:solidFill>
                  <a:srgbClr val="FF3300"/>
                </a:solidFill>
              </a:rPr>
              <a:t>Excessive sprouting</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title"/>
          </p:nvPr>
        </p:nvSpPr>
        <p:spPr/>
        <p:txBody>
          <a:bodyPr/>
          <a:lstStyle/>
          <a:p>
            <a:pPr eaLnBrk="1" hangingPunct="1"/>
            <a:r>
              <a:rPr lang="en-US" sz="4000" smtClean="0"/>
              <a:t>Reduction Pruning</a:t>
            </a:r>
            <a:br>
              <a:rPr lang="en-US" sz="4000" smtClean="0"/>
            </a:br>
            <a:r>
              <a:rPr lang="en-US" sz="4000" smtClean="0"/>
              <a:t> </a:t>
            </a:r>
            <a:r>
              <a:rPr lang="en-US" sz="4000" smtClean="0">
                <a:solidFill>
                  <a:srgbClr val="FF9900"/>
                </a:solidFill>
              </a:rPr>
              <a:t>Proper vs. Improper (Topping)</a:t>
            </a:r>
          </a:p>
        </p:txBody>
      </p:sp>
      <p:sp>
        <p:nvSpPr>
          <p:cNvPr id="19459" name="Rectangle 5"/>
          <p:cNvSpPr>
            <a:spLocks noGrp="1" noChangeArrowheads="1"/>
          </p:cNvSpPr>
          <p:nvPr>
            <p:ph type="body" sz="half" idx="1"/>
          </p:nvPr>
        </p:nvSpPr>
        <p:spPr/>
        <p:txBody>
          <a:bodyPr/>
          <a:lstStyle/>
          <a:p>
            <a:pPr algn="ctr" eaLnBrk="1" hangingPunct="1">
              <a:lnSpc>
                <a:spcPct val="90000"/>
              </a:lnSpc>
              <a:buFontTx/>
              <a:buNone/>
            </a:pPr>
            <a:r>
              <a:rPr lang="en-US" sz="3200" b="1" smtClean="0"/>
              <a:t>Proper reduction</a:t>
            </a:r>
          </a:p>
          <a:p>
            <a:pPr algn="ctr" eaLnBrk="1" hangingPunct="1">
              <a:lnSpc>
                <a:spcPct val="90000"/>
              </a:lnSpc>
              <a:buFontTx/>
              <a:buNone/>
            </a:pPr>
            <a:endParaRPr lang="en-US" sz="3200" b="1" smtClean="0"/>
          </a:p>
          <a:p>
            <a:pPr eaLnBrk="1" hangingPunct="1">
              <a:lnSpc>
                <a:spcPct val="90000"/>
              </a:lnSpc>
            </a:pPr>
            <a:r>
              <a:rPr lang="en-US" b="1" smtClean="0"/>
              <a:t>reduces size while maintaining form  </a:t>
            </a:r>
          </a:p>
          <a:p>
            <a:pPr eaLnBrk="1" hangingPunct="1">
              <a:lnSpc>
                <a:spcPct val="90000"/>
              </a:lnSpc>
            </a:pPr>
            <a:r>
              <a:rPr lang="en-US" b="1" smtClean="0"/>
              <a:t>minimizes re-growth</a:t>
            </a:r>
          </a:p>
          <a:p>
            <a:pPr eaLnBrk="1" hangingPunct="1">
              <a:lnSpc>
                <a:spcPct val="90000"/>
              </a:lnSpc>
            </a:pPr>
            <a:r>
              <a:rPr lang="en-US" b="1" smtClean="0"/>
              <a:t>cuts barely noticeable</a:t>
            </a:r>
          </a:p>
          <a:p>
            <a:pPr eaLnBrk="1" hangingPunct="1">
              <a:lnSpc>
                <a:spcPct val="90000"/>
              </a:lnSpc>
            </a:pPr>
            <a:r>
              <a:rPr lang="en-US" b="1" smtClean="0"/>
              <a:t>branch tips visible in outer canopy</a:t>
            </a:r>
            <a:br>
              <a:rPr lang="en-US" b="1" smtClean="0"/>
            </a:br>
            <a:endParaRPr lang="en-US" b="1" smtClean="0"/>
          </a:p>
        </p:txBody>
      </p:sp>
      <p:sp>
        <p:nvSpPr>
          <p:cNvPr id="19460" name="Rectangle 6"/>
          <p:cNvSpPr>
            <a:spLocks noGrp="1" noChangeArrowheads="1"/>
          </p:cNvSpPr>
          <p:nvPr>
            <p:ph type="body" sz="half" idx="2"/>
          </p:nvPr>
        </p:nvSpPr>
        <p:spPr/>
        <p:txBody>
          <a:bodyPr/>
          <a:lstStyle/>
          <a:p>
            <a:pPr algn="ctr" eaLnBrk="1" hangingPunct="1">
              <a:lnSpc>
                <a:spcPct val="90000"/>
              </a:lnSpc>
              <a:buFontTx/>
              <a:buNone/>
            </a:pPr>
            <a:r>
              <a:rPr lang="en-US" sz="3200" b="1" smtClean="0"/>
              <a:t>Improper reduction</a:t>
            </a:r>
          </a:p>
          <a:p>
            <a:pPr eaLnBrk="1" hangingPunct="1">
              <a:lnSpc>
                <a:spcPct val="90000"/>
              </a:lnSpc>
            </a:pPr>
            <a:endParaRPr lang="en-US" b="1" smtClean="0"/>
          </a:p>
          <a:p>
            <a:pPr eaLnBrk="1" hangingPunct="1">
              <a:lnSpc>
                <a:spcPct val="90000"/>
              </a:lnSpc>
            </a:pPr>
            <a:r>
              <a:rPr lang="en-US" b="1" smtClean="0"/>
              <a:t>drastic form change</a:t>
            </a:r>
          </a:p>
          <a:p>
            <a:pPr eaLnBrk="1" hangingPunct="1">
              <a:lnSpc>
                <a:spcPct val="90000"/>
              </a:lnSpc>
            </a:pPr>
            <a:r>
              <a:rPr lang="en-US" b="1" smtClean="0"/>
              <a:t>sprouting</a:t>
            </a:r>
          </a:p>
          <a:p>
            <a:pPr eaLnBrk="1" hangingPunct="1">
              <a:lnSpc>
                <a:spcPct val="90000"/>
              </a:lnSpc>
            </a:pPr>
            <a:r>
              <a:rPr lang="en-US" b="1" smtClean="0"/>
              <a:t>cuts very noticeable</a:t>
            </a:r>
          </a:p>
          <a:p>
            <a:pPr eaLnBrk="1" hangingPunct="1">
              <a:lnSpc>
                <a:spcPct val="90000"/>
              </a:lnSpc>
            </a:pPr>
            <a:r>
              <a:rPr lang="en-US" b="1" smtClean="0"/>
              <a:t>branch tips not visible in outer canopy</a:t>
            </a:r>
          </a:p>
          <a:p>
            <a:pPr eaLnBrk="1" hangingPunct="1">
              <a:lnSpc>
                <a:spcPct val="90000"/>
              </a:lnSpc>
            </a:pPr>
            <a:r>
              <a:rPr lang="en-US" b="1" smtClean="0"/>
              <a:t>compromises structure</a:t>
            </a:r>
          </a:p>
          <a:p>
            <a:pPr eaLnBrk="1" hangingPunct="1">
              <a:lnSpc>
                <a:spcPct val="90000"/>
              </a:lnSpc>
            </a:pPr>
            <a:r>
              <a:rPr lang="en-US" b="1" smtClean="0"/>
              <a:t>promotes defects and decay</a:t>
            </a:r>
          </a:p>
          <a:p>
            <a:pPr eaLnBrk="1" hangingPunct="1">
              <a:lnSpc>
                <a:spcPct val="90000"/>
              </a:lnSpc>
            </a:pPr>
            <a:endParaRPr lang="en-US"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4294967295"/>
          </p:nvPr>
        </p:nvSpPr>
        <p:spPr>
          <a:xfrm>
            <a:off x="0" y="228600"/>
            <a:ext cx="9296400" cy="1524000"/>
          </a:xfrm>
        </p:spPr>
        <p:txBody>
          <a:bodyPr/>
          <a:lstStyle/>
          <a:p>
            <a:pPr algn="ctr" eaLnBrk="1" hangingPunct="1">
              <a:buFontTx/>
              <a:buNone/>
            </a:pPr>
            <a:r>
              <a:rPr lang="en-US" smtClean="0">
                <a:solidFill>
                  <a:srgbClr val="FF9900"/>
                </a:solidFill>
              </a:rPr>
              <a:t>	</a:t>
            </a:r>
            <a:r>
              <a:rPr lang="en-US" b="1" smtClean="0"/>
              <a:t>Clearance can be achieved by shortening low branches rather than removing them.</a:t>
            </a:r>
            <a:r>
              <a:rPr lang="en-US" b="1" smtClean="0">
                <a:solidFill>
                  <a:schemeClr val="tx1"/>
                </a:solidFill>
              </a:rPr>
              <a:t> </a:t>
            </a:r>
          </a:p>
        </p:txBody>
      </p:sp>
      <p:pic>
        <p:nvPicPr>
          <p:cNvPr id="20483" name="Picture 5" descr="Fig 12-18 copy"/>
          <p:cNvPicPr>
            <a:picLocks noChangeAspect="1" noChangeArrowheads="1"/>
          </p:cNvPicPr>
          <p:nvPr/>
        </p:nvPicPr>
        <p:blipFill>
          <a:blip r:embed="rId3" cstate="print"/>
          <a:srcRect/>
          <a:stretch>
            <a:fillRect/>
          </a:stretch>
        </p:blipFill>
        <p:spPr bwMode="auto">
          <a:xfrm>
            <a:off x="1998663" y="1371600"/>
            <a:ext cx="5545137" cy="548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274638"/>
            <a:ext cx="8229600" cy="944562"/>
          </a:xfrm>
        </p:spPr>
        <p:txBody>
          <a:bodyPr/>
          <a:lstStyle/>
          <a:p>
            <a:pPr eaLnBrk="1" hangingPunct="1"/>
            <a:r>
              <a:rPr lang="en-US" smtClean="0"/>
              <a:t>Preventive Pruning: </a:t>
            </a:r>
            <a:r>
              <a:rPr lang="en-US" smtClean="0">
                <a:solidFill>
                  <a:srgbClr val="FF9900"/>
                </a:solidFill>
              </a:rPr>
              <a:t>young trees</a:t>
            </a:r>
          </a:p>
        </p:txBody>
      </p:sp>
      <p:sp>
        <p:nvSpPr>
          <p:cNvPr id="3075" name="Rectangle 3"/>
          <p:cNvSpPr>
            <a:spLocks noGrp="1" noChangeArrowheads="1"/>
          </p:cNvSpPr>
          <p:nvPr>
            <p:ph type="body" idx="1"/>
          </p:nvPr>
        </p:nvSpPr>
        <p:spPr>
          <a:xfrm>
            <a:off x="533400" y="1600200"/>
            <a:ext cx="4495800" cy="4876800"/>
          </a:xfrm>
        </p:spPr>
        <p:txBody>
          <a:bodyPr/>
          <a:lstStyle/>
          <a:p>
            <a:pPr eaLnBrk="1" hangingPunct="1"/>
            <a:r>
              <a:rPr lang="en-US" b="1" u="sng" smtClean="0"/>
              <a:t>Set objectives</a:t>
            </a:r>
          </a:p>
          <a:p>
            <a:pPr eaLnBrk="1" hangingPunct="1"/>
            <a:r>
              <a:rPr lang="en-US" smtClean="0"/>
              <a:t>Determine pruning cycle and dose</a:t>
            </a:r>
          </a:p>
          <a:p>
            <a:pPr eaLnBrk="1" hangingPunct="1"/>
            <a:r>
              <a:rPr lang="en-US" smtClean="0"/>
              <a:t>Execute pruning plan</a:t>
            </a:r>
            <a:br>
              <a:rPr lang="en-US" smtClean="0"/>
            </a:br>
            <a:r>
              <a:rPr lang="en-US" smtClean="0"/>
              <a:t>- </a:t>
            </a:r>
            <a:r>
              <a:rPr lang="en-US" sz="2800" smtClean="0"/>
              <a:t>make good cuts</a:t>
            </a:r>
            <a:br>
              <a:rPr lang="en-US" sz="2800" smtClean="0"/>
            </a:br>
            <a:r>
              <a:rPr lang="en-US" sz="2800" smtClean="0"/>
              <a:t>- prioritize trees with </a:t>
            </a:r>
            <a:br>
              <a:rPr lang="en-US" sz="2800" smtClean="0"/>
            </a:br>
            <a:r>
              <a:rPr lang="en-US" sz="2800" smtClean="0"/>
              <a:t>  structural issues</a:t>
            </a:r>
            <a:br>
              <a:rPr lang="en-US" sz="2800" smtClean="0"/>
            </a:br>
            <a:r>
              <a:rPr lang="en-US" sz="2800" smtClean="0"/>
              <a:t>- temporary vs. permanent </a:t>
            </a:r>
            <a:br>
              <a:rPr lang="en-US" sz="2800" smtClean="0"/>
            </a:br>
            <a:r>
              <a:rPr lang="en-US" sz="2800" smtClean="0"/>
              <a:t>  branch management</a:t>
            </a:r>
          </a:p>
        </p:txBody>
      </p:sp>
      <p:pic>
        <p:nvPicPr>
          <p:cNvPr id="3076" name="Picture 7" descr="17"/>
          <p:cNvPicPr>
            <a:picLocks noChangeAspect="1" noChangeArrowheads="1"/>
          </p:cNvPicPr>
          <p:nvPr/>
        </p:nvPicPr>
        <p:blipFill>
          <a:blip r:embed="rId3" cstate="print"/>
          <a:srcRect/>
          <a:stretch>
            <a:fillRect/>
          </a:stretch>
        </p:blipFill>
        <p:spPr bwMode="auto">
          <a:xfrm>
            <a:off x="5257800" y="1371600"/>
            <a:ext cx="3371850" cy="5029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3" descr="Figure 6"/>
          <p:cNvPicPr>
            <a:picLocks noChangeAspect="1" noChangeArrowheads="1"/>
          </p:cNvPicPr>
          <p:nvPr/>
        </p:nvPicPr>
        <p:blipFill>
          <a:blip r:embed="rId3" cstate="print"/>
          <a:srcRect/>
          <a:stretch>
            <a:fillRect/>
          </a:stretch>
        </p:blipFill>
        <p:spPr bwMode="auto">
          <a:xfrm>
            <a:off x="4054475" y="228600"/>
            <a:ext cx="4937125" cy="6553200"/>
          </a:xfrm>
          <a:prstGeom prst="rect">
            <a:avLst/>
          </a:prstGeom>
          <a:noFill/>
          <a:ln w="9525">
            <a:noFill/>
            <a:miter lim="800000"/>
            <a:headEnd/>
            <a:tailEnd/>
          </a:ln>
        </p:spPr>
      </p:pic>
      <p:sp>
        <p:nvSpPr>
          <p:cNvPr id="21507" name="Text Box 6"/>
          <p:cNvSpPr txBox="1">
            <a:spLocks noChangeArrowheads="1"/>
          </p:cNvSpPr>
          <p:nvPr/>
        </p:nvSpPr>
        <p:spPr bwMode="auto">
          <a:xfrm>
            <a:off x="152400" y="228600"/>
            <a:ext cx="3810000" cy="1920875"/>
          </a:xfrm>
          <a:prstGeom prst="rect">
            <a:avLst/>
          </a:prstGeom>
          <a:noFill/>
          <a:ln w="9525">
            <a:noFill/>
            <a:miter lim="800000"/>
            <a:headEnd/>
            <a:tailEnd/>
          </a:ln>
        </p:spPr>
        <p:txBody>
          <a:bodyPr>
            <a:spAutoFit/>
          </a:bodyPr>
          <a:lstStyle/>
          <a:p>
            <a:pPr algn="l">
              <a:spcBef>
                <a:spcPct val="50000"/>
              </a:spcBef>
            </a:pPr>
            <a:r>
              <a:rPr lang="en-US" sz="4000">
                <a:solidFill>
                  <a:schemeClr val="bg1"/>
                </a:solidFill>
                <a:latin typeface="Times New Roman" pitchFamily="18" charset="0"/>
              </a:rPr>
              <a:t>Big cuts can result in decay and cracks.</a:t>
            </a:r>
          </a:p>
        </p:txBody>
      </p:sp>
      <p:sp>
        <p:nvSpPr>
          <p:cNvPr id="21508" name="Line 11"/>
          <p:cNvSpPr>
            <a:spLocks noChangeShapeType="1"/>
          </p:cNvSpPr>
          <p:nvPr/>
        </p:nvSpPr>
        <p:spPr bwMode="auto">
          <a:xfrm>
            <a:off x="2133600" y="2209800"/>
            <a:ext cx="4343400" cy="4038600"/>
          </a:xfrm>
          <a:prstGeom prst="line">
            <a:avLst/>
          </a:prstGeom>
          <a:noFill/>
          <a:ln w="28575">
            <a:solidFill>
              <a:schemeClr val="bg1"/>
            </a:solidFill>
            <a:round/>
            <a:headEnd/>
            <a:tailEnd type="triangle" w="lg" len="lg"/>
          </a:ln>
        </p:spPr>
        <p:txBody>
          <a:bodyPr/>
          <a:lstStyle/>
          <a:p>
            <a:endParaRPr lang="en-US"/>
          </a:p>
        </p:txBody>
      </p:sp>
      <p:sp>
        <p:nvSpPr>
          <p:cNvPr id="21509" name="Line 12"/>
          <p:cNvSpPr>
            <a:spLocks noChangeShapeType="1"/>
          </p:cNvSpPr>
          <p:nvPr/>
        </p:nvSpPr>
        <p:spPr bwMode="auto">
          <a:xfrm flipV="1">
            <a:off x="3276600" y="1143000"/>
            <a:ext cx="2819400" cy="304800"/>
          </a:xfrm>
          <a:prstGeom prst="line">
            <a:avLst/>
          </a:prstGeom>
          <a:noFill/>
          <a:ln w="28575">
            <a:solidFill>
              <a:schemeClr val="bg1"/>
            </a:solidFill>
            <a:round/>
            <a:headEnd/>
            <a:tailEnd type="triangle" w="lg" len="lg"/>
          </a:ln>
        </p:spPr>
        <p:txBody>
          <a:bodyPr/>
          <a:lstStyle/>
          <a:p>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334000" y="1114425"/>
            <a:ext cx="3733800" cy="1739900"/>
          </a:xfrm>
          <a:prstGeom prst="rect">
            <a:avLst/>
          </a:prstGeom>
          <a:noFill/>
          <a:ln w="9525">
            <a:noFill/>
            <a:miter lim="800000"/>
            <a:headEnd/>
            <a:tailEnd/>
          </a:ln>
        </p:spPr>
        <p:txBody>
          <a:bodyPr>
            <a:spAutoFit/>
          </a:bodyPr>
          <a:lstStyle/>
          <a:p>
            <a:pPr algn="l">
              <a:spcBef>
                <a:spcPct val="50000"/>
              </a:spcBef>
            </a:pPr>
            <a:r>
              <a:rPr lang="en-US" sz="3600">
                <a:solidFill>
                  <a:schemeClr val="bg1"/>
                </a:solidFill>
                <a:latin typeface="Times New Roman" pitchFamily="18" charset="0"/>
              </a:rPr>
              <a:t>Low and big cuts can be avoided with early pruning.</a:t>
            </a:r>
          </a:p>
        </p:txBody>
      </p:sp>
      <p:pic>
        <p:nvPicPr>
          <p:cNvPr id="22531" name="Picture 5" descr="15"/>
          <p:cNvPicPr>
            <a:picLocks noChangeAspect="1" noChangeArrowheads="1"/>
          </p:cNvPicPr>
          <p:nvPr/>
        </p:nvPicPr>
        <p:blipFill>
          <a:blip r:embed="rId3" cstate="print"/>
          <a:srcRect/>
          <a:stretch>
            <a:fillRect/>
          </a:stretch>
        </p:blipFill>
        <p:spPr bwMode="auto">
          <a:xfrm>
            <a:off x="0" y="0"/>
            <a:ext cx="5029200" cy="6858000"/>
          </a:xfrm>
          <a:prstGeom prst="rect">
            <a:avLst/>
          </a:prstGeom>
          <a:noFill/>
          <a:ln w="9525">
            <a:noFill/>
            <a:miter lim="800000"/>
            <a:headEnd/>
            <a:tailEnd/>
          </a:ln>
        </p:spPr>
      </p:pic>
      <p:pic>
        <p:nvPicPr>
          <p:cNvPr id="22532" name="Picture 6" descr="15_b"/>
          <p:cNvPicPr>
            <a:picLocks noChangeAspect="1" noChangeArrowheads="1"/>
          </p:cNvPicPr>
          <p:nvPr/>
        </p:nvPicPr>
        <p:blipFill>
          <a:blip r:embed="rId4" cstate="print"/>
          <a:srcRect/>
          <a:stretch>
            <a:fillRect/>
          </a:stretch>
        </p:blipFill>
        <p:spPr bwMode="auto">
          <a:xfrm>
            <a:off x="5124450" y="3863975"/>
            <a:ext cx="4019550" cy="299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76200" y="1524000"/>
            <a:ext cx="8229600" cy="5059363"/>
          </a:xfrm>
        </p:spPr>
        <p:txBody>
          <a:bodyPr/>
          <a:lstStyle/>
          <a:p>
            <a:pPr marL="609600" indent="-609600" eaLnBrk="1" hangingPunct="1">
              <a:buFontTx/>
              <a:buNone/>
            </a:pPr>
            <a:r>
              <a:rPr lang="en-US" b="1" smtClean="0">
                <a:solidFill>
                  <a:srgbClr val="FF9900"/>
                </a:solidFill>
              </a:rPr>
              <a:t>Structural Pruning Strategies:</a:t>
            </a:r>
          </a:p>
          <a:p>
            <a:pPr marL="609600" indent="-609600" eaLnBrk="1" hangingPunct="1">
              <a:buFontTx/>
              <a:buAutoNum type="arabicPeriod"/>
            </a:pPr>
            <a:r>
              <a:rPr lang="en-US" sz="2800" smtClean="0"/>
              <a:t>Develop or maintain a dominant leader</a:t>
            </a:r>
          </a:p>
          <a:p>
            <a:pPr marL="609600" indent="-609600" eaLnBrk="1" hangingPunct="1">
              <a:buFontTx/>
              <a:buAutoNum type="arabicPeriod"/>
            </a:pPr>
            <a:r>
              <a:rPr lang="en-US" sz="2800" smtClean="0"/>
              <a:t>Identify lowest branch in the permanent canopy</a:t>
            </a:r>
          </a:p>
          <a:p>
            <a:pPr marL="609600" indent="-609600" eaLnBrk="1" hangingPunct="1">
              <a:lnSpc>
                <a:spcPct val="5000"/>
              </a:lnSpc>
              <a:buFontTx/>
              <a:buNone/>
            </a:pPr>
            <a:endParaRPr lang="en-US" sz="2800" smtClean="0"/>
          </a:p>
          <a:p>
            <a:pPr marL="609600" indent="-609600" eaLnBrk="1" hangingPunct="1">
              <a:lnSpc>
                <a:spcPct val="90000"/>
              </a:lnSpc>
              <a:buFontTx/>
              <a:buNone/>
            </a:pPr>
            <a:r>
              <a:rPr lang="en-US" sz="2800" smtClean="0"/>
              <a:t>3.    Prevent branches below the permanent canopy from growing too large</a:t>
            </a:r>
          </a:p>
          <a:p>
            <a:pPr marL="609600" indent="-609600" eaLnBrk="1" hangingPunct="1">
              <a:lnSpc>
                <a:spcPct val="5000"/>
              </a:lnSpc>
              <a:buFontTx/>
              <a:buNone/>
            </a:pPr>
            <a:endParaRPr lang="en-US" sz="2800" smtClean="0"/>
          </a:p>
          <a:p>
            <a:pPr marL="609600" indent="-609600" eaLnBrk="1" hangingPunct="1">
              <a:lnSpc>
                <a:spcPct val="90000"/>
              </a:lnSpc>
              <a:buFontTx/>
              <a:buNone/>
            </a:pPr>
            <a:r>
              <a:rPr lang="en-US" sz="2800" smtClean="0"/>
              <a:t>4.    Space main branches along dominant trunk</a:t>
            </a:r>
          </a:p>
          <a:p>
            <a:pPr marL="609600" indent="-609600" eaLnBrk="1" hangingPunct="1">
              <a:lnSpc>
                <a:spcPct val="5000"/>
              </a:lnSpc>
              <a:buFontTx/>
              <a:buNone/>
            </a:pPr>
            <a:endParaRPr lang="en-US" sz="2800" smtClean="0"/>
          </a:p>
          <a:p>
            <a:pPr marL="609600" indent="-609600" eaLnBrk="1" hangingPunct="1">
              <a:lnSpc>
                <a:spcPct val="90000"/>
              </a:lnSpc>
              <a:buFontTx/>
              <a:buAutoNum type="arabicPeriod" startAt="5"/>
            </a:pPr>
            <a:r>
              <a:rPr lang="en-US" sz="2800" smtClean="0"/>
              <a:t>Keep all branches less than ½ the </a:t>
            </a:r>
            <a:br>
              <a:rPr lang="en-US" sz="2800" smtClean="0"/>
            </a:br>
            <a:r>
              <a:rPr lang="en-US" sz="2800" smtClean="0"/>
              <a:t>trunk diameter</a:t>
            </a:r>
          </a:p>
          <a:p>
            <a:pPr marL="609600" indent="-609600" eaLnBrk="1" hangingPunct="1">
              <a:lnSpc>
                <a:spcPct val="5000"/>
              </a:lnSpc>
              <a:buFontTx/>
              <a:buAutoNum type="arabicPeriod" startAt="5"/>
            </a:pPr>
            <a:endParaRPr lang="en-US" sz="2800" smtClean="0"/>
          </a:p>
          <a:p>
            <a:pPr marL="609600" indent="-609600" eaLnBrk="1" hangingPunct="1">
              <a:lnSpc>
                <a:spcPct val="90000"/>
              </a:lnSpc>
              <a:buFontTx/>
              <a:buAutoNum type="arabicPeriod" startAt="5"/>
            </a:pPr>
            <a:r>
              <a:rPr lang="en-US" sz="2800" smtClean="0"/>
              <a:t>Suppress growth on branches with included </a:t>
            </a:r>
            <a:br>
              <a:rPr lang="en-US" sz="2800" smtClean="0"/>
            </a:br>
            <a:r>
              <a:rPr lang="en-US" sz="2800" smtClean="0"/>
              <a:t>bark</a:t>
            </a:r>
          </a:p>
        </p:txBody>
      </p:sp>
      <p:sp>
        <p:nvSpPr>
          <p:cNvPr id="23555" name="Text Box 5"/>
          <p:cNvSpPr txBox="1">
            <a:spLocks noChangeArrowheads="1"/>
          </p:cNvSpPr>
          <p:nvPr/>
        </p:nvSpPr>
        <p:spPr bwMode="auto">
          <a:xfrm>
            <a:off x="6477000" y="917575"/>
            <a:ext cx="2667000" cy="1444625"/>
          </a:xfrm>
          <a:prstGeom prst="rect">
            <a:avLst/>
          </a:prstGeom>
          <a:noFill/>
          <a:ln w="12700">
            <a:solidFill>
              <a:schemeClr val="bg1"/>
            </a:solidFill>
            <a:miter lim="800000"/>
            <a:headEnd/>
            <a:tailEnd/>
          </a:ln>
        </p:spPr>
        <p:txBody>
          <a:bodyPr>
            <a:spAutoFit/>
          </a:bodyPr>
          <a:lstStyle/>
          <a:p>
            <a:pPr>
              <a:spcBef>
                <a:spcPct val="50000"/>
              </a:spcBef>
            </a:pPr>
            <a:r>
              <a:rPr lang="en-US" sz="2200" i="1">
                <a:solidFill>
                  <a:schemeClr val="bg1"/>
                </a:solidFill>
                <a:latin typeface="Times New Roman" pitchFamily="18" charset="0"/>
              </a:rPr>
              <a:t>Trees require about 25 years of training to develop strong structure.</a:t>
            </a:r>
          </a:p>
        </p:txBody>
      </p:sp>
      <p:sp>
        <p:nvSpPr>
          <p:cNvPr id="23556" name="Rectangle 9"/>
          <p:cNvSpPr>
            <a:spLocks noGrp="1" noChangeArrowheads="1"/>
          </p:cNvSpPr>
          <p:nvPr>
            <p:ph type="title"/>
          </p:nvPr>
        </p:nvSpPr>
        <p:spPr>
          <a:xfrm>
            <a:off x="0" y="76200"/>
            <a:ext cx="6934200" cy="1371600"/>
          </a:xfrm>
        </p:spPr>
        <p:txBody>
          <a:bodyPr/>
          <a:lstStyle/>
          <a:p>
            <a:pPr eaLnBrk="1" hangingPunct="1"/>
            <a:r>
              <a:rPr lang="en-US" b="1" smtClean="0"/>
              <a:t>Objective:</a:t>
            </a:r>
            <a:r>
              <a:rPr lang="en-US" smtClean="0"/>
              <a:t> Prune to promote strong structure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xEl>
                                              <p:pRg st="0" end="0"/>
                                            </p:txEl>
                                          </p:spTgt>
                                        </p:tgtEl>
                                        <p:attrNameLst>
                                          <p:attrName>style.visibility</p:attrName>
                                        </p:attrNameLst>
                                      </p:cBhvr>
                                      <p:to>
                                        <p:strVal val="visible"/>
                                      </p:to>
                                    </p:set>
                                    <p:anim calcmode="lin" valueType="num">
                                      <p:cBhvr additive="base">
                                        <p:cTn id="7" dur="500" fill="hold"/>
                                        <p:tgtEl>
                                          <p:spTgt spid="23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3554">
                                            <p:txEl>
                                              <p:pRg st="1" end="1"/>
                                            </p:txEl>
                                          </p:spTgt>
                                        </p:tgtEl>
                                        <p:attrNameLst>
                                          <p:attrName>style.visibility</p:attrName>
                                        </p:attrNameLst>
                                      </p:cBhvr>
                                      <p:to>
                                        <p:strVal val="visible"/>
                                      </p:to>
                                    </p:set>
                                    <p:anim calcmode="lin" valueType="num">
                                      <p:cBhvr additive="base">
                                        <p:cTn id="13" dur="500" fill="hold"/>
                                        <p:tgtEl>
                                          <p:spTgt spid="23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355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3554">
                                            <p:txEl>
                                              <p:pRg st="2" end="2"/>
                                            </p:txEl>
                                          </p:spTgt>
                                        </p:tgtEl>
                                        <p:attrNameLst>
                                          <p:attrName>style.visibility</p:attrName>
                                        </p:attrNameLst>
                                      </p:cBhvr>
                                      <p:to>
                                        <p:strVal val="visible"/>
                                      </p:to>
                                    </p:set>
                                    <p:anim calcmode="lin" valueType="num">
                                      <p:cBhvr additive="base">
                                        <p:cTn id="19" dur="500" fill="hold"/>
                                        <p:tgtEl>
                                          <p:spTgt spid="23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3554">
                                            <p:txEl>
                                              <p:pRg st="4" end="4"/>
                                            </p:txEl>
                                          </p:spTgt>
                                        </p:tgtEl>
                                        <p:attrNameLst>
                                          <p:attrName>style.visibility</p:attrName>
                                        </p:attrNameLst>
                                      </p:cBhvr>
                                      <p:to>
                                        <p:strVal val="visible"/>
                                      </p:to>
                                    </p:set>
                                    <p:anim calcmode="lin" valueType="num">
                                      <p:cBhvr additive="base">
                                        <p:cTn id="25" dur="500" fill="hold"/>
                                        <p:tgtEl>
                                          <p:spTgt spid="2355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355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3554">
                                            <p:txEl>
                                              <p:pRg st="6" end="6"/>
                                            </p:txEl>
                                          </p:spTgt>
                                        </p:tgtEl>
                                        <p:attrNameLst>
                                          <p:attrName>style.visibility</p:attrName>
                                        </p:attrNameLst>
                                      </p:cBhvr>
                                      <p:to>
                                        <p:strVal val="visible"/>
                                      </p:to>
                                    </p:set>
                                    <p:anim calcmode="lin" valueType="num">
                                      <p:cBhvr additive="base">
                                        <p:cTn id="31" dur="500" fill="hold"/>
                                        <p:tgtEl>
                                          <p:spTgt spid="23554">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355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3554">
                                            <p:txEl>
                                              <p:pRg st="8" end="8"/>
                                            </p:txEl>
                                          </p:spTgt>
                                        </p:tgtEl>
                                        <p:attrNameLst>
                                          <p:attrName>style.visibility</p:attrName>
                                        </p:attrNameLst>
                                      </p:cBhvr>
                                      <p:to>
                                        <p:strVal val="visible"/>
                                      </p:to>
                                    </p:set>
                                    <p:anim calcmode="lin" valueType="num">
                                      <p:cBhvr additive="base">
                                        <p:cTn id="37" dur="500" fill="hold"/>
                                        <p:tgtEl>
                                          <p:spTgt spid="23554">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355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3554">
                                            <p:txEl>
                                              <p:pRg st="10" end="10"/>
                                            </p:txEl>
                                          </p:spTgt>
                                        </p:tgtEl>
                                        <p:attrNameLst>
                                          <p:attrName>style.visibility</p:attrName>
                                        </p:attrNameLst>
                                      </p:cBhvr>
                                      <p:to>
                                        <p:strVal val="visible"/>
                                      </p:to>
                                    </p:set>
                                    <p:anim calcmode="lin" valueType="num">
                                      <p:cBhvr additive="base">
                                        <p:cTn id="43" dur="500" fill="hold"/>
                                        <p:tgtEl>
                                          <p:spTgt spid="23554">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3554">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23555"/>
                                        </p:tgtEl>
                                        <p:attrNameLst>
                                          <p:attrName>style.visibility</p:attrName>
                                        </p:attrNameLst>
                                      </p:cBhvr>
                                      <p:to>
                                        <p:strVal val="visible"/>
                                      </p:to>
                                    </p:set>
                                    <p:animEffect transition="in" filter="checkerboard(across)">
                                      <p:cBhvr>
                                        <p:cTn id="49" dur="500"/>
                                        <p:tgtEl>
                                          <p:spTgt spid="235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build="p"/>
      <p:bldP spid="2355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944562"/>
          </a:xfrm>
        </p:spPr>
        <p:txBody>
          <a:bodyPr/>
          <a:lstStyle/>
          <a:p>
            <a:pPr eaLnBrk="1" hangingPunct="1"/>
            <a:r>
              <a:rPr lang="en-US" smtClean="0"/>
              <a:t>Preventive Pruning: </a:t>
            </a:r>
            <a:r>
              <a:rPr lang="en-US" smtClean="0">
                <a:solidFill>
                  <a:srgbClr val="FF9900"/>
                </a:solidFill>
              </a:rPr>
              <a:t>young trees</a:t>
            </a:r>
          </a:p>
        </p:txBody>
      </p:sp>
      <p:sp>
        <p:nvSpPr>
          <p:cNvPr id="24579" name="Rectangle 3"/>
          <p:cNvSpPr>
            <a:spLocks noGrp="1" noChangeArrowheads="1"/>
          </p:cNvSpPr>
          <p:nvPr>
            <p:ph type="body" idx="1"/>
          </p:nvPr>
        </p:nvSpPr>
        <p:spPr>
          <a:xfrm>
            <a:off x="533400" y="1600200"/>
            <a:ext cx="4495800" cy="4876800"/>
          </a:xfrm>
        </p:spPr>
        <p:txBody>
          <a:bodyPr/>
          <a:lstStyle/>
          <a:p>
            <a:pPr eaLnBrk="1" hangingPunct="1"/>
            <a:r>
              <a:rPr lang="en-US" smtClean="0"/>
              <a:t>Set objectives</a:t>
            </a:r>
          </a:p>
          <a:p>
            <a:pPr eaLnBrk="1" hangingPunct="1"/>
            <a:r>
              <a:rPr lang="en-US" b="1" u="sng" smtClean="0"/>
              <a:t>Determine pruning cycle and dose</a:t>
            </a:r>
          </a:p>
          <a:p>
            <a:pPr eaLnBrk="1" hangingPunct="1"/>
            <a:r>
              <a:rPr lang="en-US" smtClean="0"/>
              <a:t>Execute pruning plan</a:t>
            </a:r>
            <a:br>
              <a:rPr lang="en-US" smtClean="0"/>
            </a:br>
            <a:r>
              <a:rPr lang="en-US" smtClean="0"/>
              <a:t>- </a:t>
            </a:r>
            <a:r>
              <a:rPr lang="en-US" sz="2800" smtClean="0"/>
              <a:t>make good cuts</a:t>
            </a:r>
            <a:br>
              <a:rPr lang="en-US" sz="2800" smtClean="0"/>
            </a:br>
            <a:r>
              <a:rPr lang="en-US" sz="2800" smtClean="0"/>
              <a:t>- prioritize trees with </a:t>
            </a:r>
            <a:br>
              <a:rPr lang="en-US" sz="2800" smtClean="0"/>
            </a:br>
            <a:r>
              <a:rPr lang="en-US" sz="2800" smtClean="0"/>
              <a:t>  structural issues</a:t>
            </a:r>
            <a:br>
              <a:rPr lang="en-US" sz="2800" smtClean="0"/>
            </a:br>
            <a:r>
              <a:rPr lang="en-US" sz="2800" smtClean="0"/>
              <a:t>- temporary vs. permanent </a:t>
            </a:r>
            <a:br>
              <a:rPr lang="en-US" sz="2800" smtClean="0"/>
            </a:br>
            <a:r>
              <a:rPr lang="en-US" sz="2800" smtClean="0"/>
              <a:t>  branch management</a:t>
            </a:r>
          </a:p>
        </p:txBody>
      </p:sp>
      <p:pic>
        <p:nvPicPr>
          <p:cNvPr id="24580" name="Picture 5" descr="17"/>
          <p:cNvPicPr>
            <a:picLocks noChangeAspect="1" noChangeArrowheads="1"/>
          </p:cNvPicPr>
          <p:nvPr/>
        </p:nvPicPr>
        <p:blipFill>
          <a:blip r:embed="rId3" cstate="print"/>
          <a:srcRect/>
          <a:stretch>
            <a:fillRect/>
          </a:stretch>
        </p:blipFill>
        <p:spPr bwMode="auto">
          <a:xfrm>
            <a:off x="5257800" y="1447800"/>
            <a:ext cx="3321050"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1325562"/>
          </a:xfrm>
        </p:spPr>
        <p:txBody>
          <a:bodyPr/>
          <a:lstStyle/>
          <a:p>
            <a:pPr algn="l" eaLnBrk="1" hangingPunct="1"/>
            <a:r>
              <a:rPr lang="en-US" sz="4000" b="1" smtClean="0">
                <a:solidFill>
                  <a:srgbClr val="FF9900"/>
                </a:solidFill>
              </a:rPr>
              <a:t>Pruning cycle:</a:t>
            </a:r>
            <a:r>
              <a:rPr lang="en-US" sz="4000" smtClean="0"/>
              <a:t> </a:t>
            </a:r>
            <a:r>
              <a:rPr lang="en-US" sz="3600" smtClean="0"/>
              <a:t>the interval or time between each pruning event</a:t>
            </a:r>
          </a:p>
        </p:txBody>
      </p:sp>
      <p:sp>
        <p:nvSpPr>
          <p:cNvPr id="25603" name="Rectangle 3"/>
          <p:cNvSpPr>
            <a:spLocks noGrp="1" noChangeArrowheads="1"/>
          </p:cNvSpPr>
          <p:nvPr>
            <p:ph type="body" idx="1"/>
          </p:nvPr>
        </p:nvSpPr>
        <p:spPr>
          <a:xfrm>
            <a:off x="304800" y="1905000"/>
            <a:ext cx="8458200" cy="4648200"/>
          </a:xfrm>
        </p:spPr>
        <p:txBody>
          <a:bodyPr/>
          <a:lstStyle/>
          <a:p>
            <a:pPr eaLnBrk="1" hangingPunct="1"/>
            <a:r>
              <a:rPr lang="en-US" smtClean="0"/>
              <a:t>Depends on quality of nursery stock, growth rate, climate, and species.</a:t>
            </a:r>
          </a:p>
          <a:p>
            <a:pPr eaLnBrk="1" hangingPunct="1"/>
            <a:r>
              <a:rPr lang="en-US" smtClean="0"/>
              <a:t>Should be shorter in warmer climates where trees grow faster.</a:t>
            </a:r>
          </a:p>
          <a:p>
            <a:pPr eaLnBrk="1" hangingPunct="1"/>
            <a:r>
              <a:rPr lang="en-US" smtClean="0"/>
              <a:t>A longer pruning cycle can lead to larger cuts having to be made to correct structural issues.</a:t>
            </a:r>
          </a:p>
          <a:p>
            <a:pPr eaLnBrk="1" hangingPunct="1"/>
            <a:endParaRPr lang="en-US" smtClean="0"/>
          </a:p>
        </p:txBody>
      </p:sp>
      <p:sp>
        <p:nvSpPr>
          <p:cNvPr id="25604" name="Line 4"/>
          <p:cNvSpPr>
            <a:spLocks noChangeShapeType="1"/>
          </p:cNvSpPr>
          <p:nvPr/>
        </p:nvSpPr>
        <p:spPr bwMode="auto">
          <a:xfrm>
            <a:off x="228600" y="304800"/>
            <a:ext cx="8686800" cy="0"/>
          </a:xfrm>
          <a:prstGeom prst="line">
            <a:avLst/>
          </a:prstGeom>
          <a:noFill/>
          <a:ln w="15875">
            <a:solidFill>
              <a:schemeClr val="bg1"/>
            </a:solidFill>
            <a:round/>
            <a:headEnd/>
            <a:tailEnd/>
          </a:ln>
        </p:spPr>
        <p:txBody>
          <a:bodyPr/>
          <a:lstStyle/>
          <a:p>
            <a:endParaRPr lang="en-US"/>
          </a:p>
        </p:txBody>
      </p:sp>
      <p:sp>
        <p:nvSpPr>
          <p:cNvPr id="25605" name="Line 5"/>
          <p:cNvSpPr>
            <a:spLocks noChangeShapeType="1"/>
          </p:cNvSpPr>
          <p:nvPr/>
        </p:nvSpPr>
        <p:spPr bwMode="auto">
          <a:xfrm>
            <a:off x="304800" y="1676400"/>
            <a:ext cx="8686800" cy="0"/>
          </a:xfrm>
          <a:prstGeom prst="line">
            <a:avLst/>
          </a:prstGeom>
          <a:noFill/>
          <a:ln w="1587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76200"/>
            <a:ext cx="8229600" cy="868363"/>
          </a:xfrm>
        </p:spPr>
        <p:txBody>
          <a:bodyPr/>
          <a:lstStyle/>
          <a:p>
            <a:pPr eaLnBrk="1" hangingPunct="1"/>
            <a:r>
              <a:rPr lang="en-US" smtClean="0"/>
              <a:t>Determine a pruning cycle</a:t>
            </a:r>
          </a:p>
        </p:txBody>
      </p:sp>
      <p:sp>
        <p:nvSpPr>
          <p:cNvPr id="26627" name="Rectangle 3"/>
          <p:cNvSpPr>
            <a:spLocks noGrp="1" noChangeArrowheads="1"/>
          </p:cNvSpPr>
          <p:nvPr>
            <p:ph type="body" idx="1"/>
          </p:nvPr>
        </p:nvSpPr>
        <p:spPr>
          <a:xfrm>
            <a:off x="457200" y="1143000"/>
            <a:ext cx="8229600" cy="5562600"/>
          </a:xfrm>
        </p:spPr>
        <p:txBody>
          <a:bodyPr/>
          <a:lstStyle/>
          <a:p>
            <a:pPr eaLnBrk="1" hangingPunct="1">
              <a:lnSpc>
                <a:spcPct val="90000"/>
              </a:lnSpc>
              <a:buFontTx/>
              <a:buNone/>
            </a:pPr>
            <a:r>
              <a:rPr lang="en-US" smtClean="0"/>
              <a:t>Pruning cycle: </a:t>
            </a:r>
            <a:br>
              <a:rPr lang="en-US" smtClean="0"/>
            </a:br>
            <a:r>
              <a:rPr lang="en-US" smtClean="0"/>
              <a:t>- more than 3-5 years = higher pruning dose</a:t>
            </a:r>
            <a:br>
              <a:rPr lang="en-US" smtClean="0"/>
            </a:br>
            <a:r>
              <a:rPr lang="en-US" smtClean="0"/>
              <a:t>- every 1-2 years = smaller pruning dose</a:t>
            </a:r>
          </a:p>
          <a:p>
            <a:pPr eaLnBrk="1" hangingPunct="1">
              <a:lnSpc>
                <a:spcPct val="90000"/>
              </a:lnSpc>
              <a:spcBef>
                <a:spcPct val="50000"/>
              </a:spcBef>
              <a:buFontTx/>
              <a:buNone/>
            </a:pPr>
            <a:endParaRPr lang="en-US" smtClean="0"/>
          </a:p>
          <a:p>
            <a:pPr eaLnBrk="1" hangingPunct="1">
              <a:lnSpc>
                <a:spcPct val="90000"/>
              </a:lnSpc>
              <a:spcBef>
                <a:spcPct val="50000"/>
              </a:spcBef>
              <a:buFontTx/>
              <a:buNone/>
            </a:pPr>
            <a:r>
              <a:rPr lang="en-US" smtClean="0"/>
              <a:t>Suggested program: </a:t>
            </a:r>
          </a:p>
          <a:p>
            <a:pPr eaLnBrk="1" hangingPunct="1">
              <a:lnSpc>
                <a:spcPct val="90000"/>
              </a:lnSpc>
              <a:spcBef>
                <a:spcPct val="50000"/>
              </a:spcBef>
              <a:buFontTx/>
              <a:buNone/>
            </a:pPr>
            <a:r>
              <a:rPr lang="en-US" smtClean="0"/>
              <a:t>	- At planting (only dead or damaged limbs)</a:t>
            </a:r>
            <a:br>
              <a:rPr lang="en-US" smtClean="0"/>
            </a:br>
            <a:r>
              <a:rPr lang="en-US" smtClean="0"/>
              <a:t>- Year two or three</a:t>
            </a:r>
            <a:br>
              <a:rPr lang="en-US" smtClean="0"/>
            </a:br>
            <a:r>
              <a:rPr lang="en-US" smtClean="0"/>
              <a:t>- Year five or six</a:t>
            </a:r>
            <a:br>
              <a:rPr lang="en-US" smtClean="0"/>
            </a:br>
            <a:r>
              <a:rPr lang="en-US" smtClean="0"/>
              <a:t>- Year ten</a:t>
            </a:r>
            <a:br>
              <a:rPr lang="en-US" smtClean="0"/>
            </a:br>
            <a:r>
              <a:rPr lang="en-US" smtClean="0"/>
              <a:t>- Year fifteen</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381000"/>
            <a:ext cx="8229600" cy="1173163"/>
          </a:xfrm>
          <a:noFill/>
        </p:spPr>
        <p:txBody>
          <a:bodyPr/>
          <a:lstStyle/>
          <a:p>
            <a:pPr algn="l" eaLnBrk="1" hangingPunct="1"/>
            <a:r>
              <a:rPr lang="en-US" sz="4000" b="1" smtClean="0">
                <a:solidFill>
                  <a:srgbClr val="FF9900"/>
                </a:solidFill>
              </a:rPr>
              <a:t>Pruning dose:</a:t>
            </a:r>
            <a:r>
              <a:rPr lang="en-US" sz="4000" smtClean="0"/>
              <a:t> </a:t>
            </a:r>
            <a:r>
              <a:rPr lang="en-US" sz="3600" smtClean="0"/>
              <a:t>the amount of live tissue removed at one pruning</a:t>
            </a:r>
          </a:p>
        </p:txBody>
      </p:sp>
      <p:sp>
        <p:nvSpPr>
          <p:cNvPr id="27651" name="Rectangle 3"/>
          <p:cNvSpPr>
            <a:spLocks noGrp="1" noChangeArrowheads="1"/>
          </p:cNvSpPr>
          <p:nvPr>
            <p:ph type="body" sz="half" idx="1"/>
          </p:nvPr>
        </p:nvSpPr>
        <p:spPr>
          <a:xfrm>
            <a:off x="152400" y="1676400"/>
            <a:ext cx="8229600" cy="1143000"/>
          </a:xfrm>
        </p:spPr>
        <p:txBody>
          <a:bodyPr/>
          <a:lstStyle/>
          <a:p>
            <a:pPr eaLnBrk="1" hangingPunct="1">
              <a:buClr>
                <a:srgbClr val="FF9900"/>
              </a:buClr>
              <a:buSzPct val="130000"/>
            </a:pPr>
            <a:r>
              <a:rPr lang="en-US" smtClean="0"/>
              <a:t>Depends on your expectations, the size of the stems, and the pruning cycle.</a:t>
            </a:r>
          </a:p>
        </p:txBody>
      </p:sp>
      <p:graphicFrame>
        <p:nvGraphicFramePr>
          <p:cNvPr id="138244" name="Group 4"/>
          <p:cNvGraphicFramePr>
            <a:graphicFrameLocks noGrp="1"/>
          </p:cNvGraphicFramePr>
          <p:nvPr>
            <p:ph sz="half" idx="2"/>
          </p:nvPr>
        </p:nvGraphicFramePr>
        <p:xfrm>
          <a:off x="304800" y="3048000"/>
          <a:ext cx="8686800" cy="3422650"/>
        </p:xfrm>
        <a:graphic>
          <a:graphicData uri="http://schemas.openxmlformats.org/drawingml/2006/table">
            <a:tbl>
              <a:tblPr/>
              <a:tblGrid>
                <a:gridCol w="4419600"/>
                <a:gridCol w="4267200"/>
              </a:tblGrid>
              <a:tr h="10604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Low pruning 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dirty="0" smtClean="0">
                          <a:ln>
                            <a:noFill/>
                          </a:ln>
                          <a:solidFill>
                            <a:schemeClr val="bg1"/>
                          </a:solidFill>
                          <a:effectLst/>
                          <a:latin typeface="Times New Roman" pitchFamily="18" charset="0"/>
                        </a:rPr>
                        <a:t>( &lt; than 20%)</a:t>
                      </a:r>
                    </a:p>
                  </a:txBody>
                  <a:tcPr horzOverflow="overflow">
                    <a:lnL cap="flat">
                      <a:noFill/>
                    </a:lnL>
                    <a:lnR w="12700" cap="flat" cmpd="sng" algn="ctr">
                      <a:solidFill>
                        <a:schemeClr val="bg1"/>
                      </a:solidFill>
                      <a:prstDash val="solid"/>
                      <a:round/>
                      <a:headEnd type="none" w="med" len="med"/>
                      <a:tailEnd type="none" w="med" len="med"/>
                    </a:lnR>
                    <a:lnT cap="flat">
                      <a:noFill/>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Higher pruning dose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600" b="0" i="0" u="none" strike="noStrike" cap="none" normalizeH="0" baseline="0" smtClean="0">
                          <a:ln>
                            <a:noFill/>
                          </a:ln>
                          <a:solidFill>
                            <a:schemeClr val="bg1"/>
                          </a:solidFill>
                          <a:effectLst/>
                          <a:latin typeface="Times New Roman" pitchFamily="18" charset="0"/>
                        </a:rPr>
                        <a:t>( &gt; than 20%)</a:t>
                      </a:r>
                    </a:p>
                  </a:txBody>
                  <a:tcPr horzOverflow="overflow">
                    <a:lnL w="12700" cap="flat" cmpd="sng" algn="ctr">
                      <a:solidFill>
                        <a:schemeClr val="bg1"/>
                      </a:solidFill>
                      <a:prstDash val="solid"/>
                      <a:round/>
                      <a:headEnd type="none" w="med" len="med"/>
                      <a:tailEnd type="none" w="med" len="med"/>
                    </a:lnL>
                    <a:lnR cap="flat">
                      <a:noFill/>
                    </a:lnR>
                    <a:lnT cap="flat">
                      <a:noFill/>
                    </a:lnT>
                    <a:lnB w="38100" cap="flat" cmpd="sng" algn="ctr">
                      <a:solidFill>
                        <a:schemeClr val="bg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Mature or recently planted trees</a:t>
                      </a:r>
                    </a:p>
                  </a:txBody>
                  <a:tcPr horzOverflow="overflow">
                    <a:lnL cap="flat">
                      <a:noFill/>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Young, established trees</a:t>
                      </a:r>
                    </a:p>
                  </a:txBody>
                  <a:tcPr horzOverflow="overflow">
                    <a:lnL w="12700" cap="flat" cmpd="sng" algn="ctr">
                      <a:solidFill>
                        <a:schemeClr val="bg1"/>
                      </a:solidFill>
                      <a:prstDash val="solid"/>
                      <a:round/>
                      <a:headEnd type="none" w="med" len="med"/>
                      <a:tailEnd type="none" w="med" len="med"/>
                    </a:lnL>
                    <a:lnR cap="flat">
                      <a:noFill/>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Cooler climates with short growing season</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Warm climates where trees have longer growing season</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62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Decay prone species</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Good compartmentalizers</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cap="flat">
                      <a:noFill/>
                    </a:lnB>
                    <a:lnTlToBr>
                      <a:noFill/>
                    </a:lnTlToBr>
                    <a:lnBlToTr>
                      <a:noFill/>
                    </a:lnBlToTr>
                    <a:noFill/>
                  </a:tcPr>
                </a:tc>
              </a:tr>
            </a:tbl>
          </a:graphicData>
        </a:graphic>
      </p:graphicFrame>
      <p:sp>
        <p:nvSpPr>
          <p:cNvPr id="27665" name="Line 27"/>
          <p:cNvSpPr>
            <a:spLocks noChangeShapeType="1"/>
          </p:cNvSpPr>
          <p:nvPr/>
        </p:nvSpPr>
        <p:spPr bwMode="auto">
          <a:xfrm>
            <a:off x="228600" y="304800"/>
            <a:ext cx="8686800" cy="0"/>
          </a:xfrm>
          <a:prstGeom prst="line">
            <a:avLst/>
          </a:prstGeom>
          <a:noFill/>
          <a:ln w="15875">
            <a:solidFill>
              <a:schemeClr val="bg1"/>
            </a:solidFill>
            <a:round/>
            <a:headEnd/>
            <a:tailEnd/>
          </a:ln>
        </p:spPr>
        <p:txBody>
          <a:bodyPr/>
          <a:lstStyle/>
          <a:p>
            <a:endParaRPr lang="en-US"/>
          </a:p>
        </p:txBody>
      </p:sp>
      <p:sp>
        <p:nvSpPr>
          <p:cNvPr id="27666" name="Line 28"/>
          <p:cNvSpPr>
            <a:spLocks noChangeShapeType="1"/>
          </p:cNvSpPr>
          <p:nvPr/>
        </p:nvSpPr>
        <p:spPr bwMode="auto">
          <a:xfrm>
            <a:off x="228600" y="1676400"/>
            <a:ext cx="8686800" cy="0"/>
          </a:xfrm>
          <a:prstGeom prst="line">
            <a:avLst/>
          </a:prstGeom>
          <a:noFill/>
          <a:ln w="1587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0461" name="Group 109"/>
          <p:cNvGraphicFramePr>
            <a:graphicFrameLocks noGrp="1"/>
          </p:cNvGraphicFramePr>
          <p:nvPr>
            <p:ph/>
          </p:nvPr>
        </p:nvGraphicFramePr>
        <p:xfrm>
          <a:off x="228600" y="228600"/>
          <a:ext cx="8763000" cy="6524944"/>
        </p:xfrm>
        <a:graphic>
          <a:graphicData uri="http://schemas.openxmlformats.org/drawingml/2006/table">
            <a:tbl>
              <a:tblPr/>
              <a:tblGrid>
                <a:gridCol w="4381500"/>
                <a:gridCol w="4381500"/>
              </a:tblGrid>
              <a:tr h="63976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dirty="0" smtClean="0">
                          <a:ln>
                            <a:noFill/>
                          </a:ln>
                          <a:solidFill>
                            <a:srgbClr val="FF9900"/>
                          </a:solidFill>
                          <a:effectLst/>
                          <a:latin typeface="Times New Roman" pitchFamily="18" charset="0"/>
                        </a:rPr>
                        <a:t>Appropriate Pruning Dose for Specific Applications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1" u="none" strike="noStrike" cap="none" normalizeH="0" baseline="0" smtClean="0">
                          <a:ln>
                            <a:noFill/>
                          </a:ln>
                          <a:solidFill>
                            <a:schemeClr val="bg1"/>
                          </a:solidFill>
                          <a:effectLst/>
                          <a:latin typeface="Times New Roman" pitchFamily="18" charset="0"/>
                        </a:rPr>
                        <a:t>Large Pruning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1" u="none" strike="noStrike" cap="none" normalizeH="0" baseline="0" smtClean="0">
                          <a:ln>
                            <a:noFill/>
                          </a:ln>
                          <a:solidFill>
                            <a:schemeClr val="bg1"/>
                          </a:solidFill>
                          <a:effectLst/>
                          <a:latin typeface="Times New Roman" pitchFamily="18" charset="0"/>
                        </a:rPr>
                        <a:t>Small Pruning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Municipality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Residences, commercial properties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Long pruning cycle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Short pruning cycle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bg1"/>
                          </a:solidFill>
                          <a:effectLst/>
                          <a:latin typeface="Times New Roman" pitchFamily="18" charset="0"/>
                        </a:rPr>
                        <a:t>Aesthetics of some concern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bg1"/>
                          </a:solidFill>
                          <a:effectLst/>
                          <a:latin typeface="Times New Roman" pitchFamily="18" charset="0"/>
                        </a:rPr>
                        <a:t>Aesthetics are a great concern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669925">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000" b="1" i="0" u="none" strike="noStrike" cap="none" normalizeH="0" baseline="0" smtClean="0">
                          <a:ln>
                            <a:noFill/>
                          </a:ln>
                          <a:solidFill>
                            <a:srgbClr val="FF9900"/>
                          </a:solidFill>
                          <a:effectLst/>
                          <a:latin typeface="Times New Roman" pitchFamily="18" charset="0"/>
                        </a:rPr>
                        <a:t>Effects on the Tree from Applying Pruning Doses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1" u="none" strike="noStrike" cap="none" normalizeH="0" baseline="0" smtClean="0">
                          <a:ln>
                            <a:noFill/>
                          </a:ln>
                          <a:solidFill>
                            <a:schemeClr val="bg1"/>
                          </a:solidFill>
                          <a:effectLst/>
                          <a:latin typeface="Times New Roman" pitchFamily="18" charset="0"/>
                        </a:rPr>
                        <a:t>Large Pruning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700" b="1" i="1" u="none" strike="noStrike" cap="none" normalizeH="0" baseline="0" smtClean="0">
                          <a:ln>
                            <a:noFill/>
                          </a:ln>
                          <a:solidFill>
                            <a:schemeClr val="bg1"/>
                          </a:solidFill>
                          <a:effectLst/>
                          <a:latin typeface="Times New Roman" pitchFamily="18" charset="0"/>
                        </a:rPr>
                        <a:t>Small Pruning Dose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Larger pruning wounds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Smaller pruning wounds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4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Larger void in canopy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Smaller void in canopy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857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Greatly encourages growth in unpruned portions of tree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Encourages some growth in unpruned portions of the tree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 y="152400"/>
            <a:ext cx="8991600" cy="1143000"/>
          </a:xfrm>
          <a:noFill/>
        </p:spPr>
        <p:txBody>
          <a:bodyPr lIns="92075" tIns="46038" rIns="92075" bIns="46038"/>
          <a:lstStyle/>
          <a:p>
            <a:pPr eaLnBrk="1" hangingPunct="1"/>
            <a:r>
              <a:rPr lang="en-US" smtClean="0"/>
              <a:t>Impact of pruning dose on </a:t>
            </a:r>
            <a:br>
              <a:rPr lang="en-US" smtClean="0"/>
            </a:br>
            <a:r>
              <a:rPr lang="en-US" smtClean="0"/>
              <a:t>co-dominant stem growth </a:t>
            </a:r>
          </a:p>
        </p:txBody>
      </p:sp>
      <p:pic>
        <p:nvPicPr>
          <p:cNvPr id="29699" name="Picture 3" descr="75 reduction after1small"/>
          <p:cNvPicPr>
            <a:picLocks noChangeAspect="1" noChangeArrowheads="1"/>
          </p:cNvPicPr>
          <p:nvPr/>
        </p:nvPicPr>
        <p:blipFill>
          <a:blip r:embed="rId3" cstate="print"/>
          <a:srcRect/>
          <a:stretch>
            <a:fillRect/>
          </a:stretch>
        </p:blipFill>
        <p:spPr bwMode="auto">
          <a:xfrm>
            <a:off x="5524500" y="1447800"/>
            <a:ext cx="3543300" cy="5334000"/>
          </a:xfrm>
          <a:prstGeom prst="rect">
            <a:avLst/>
          </a:prstGeom>
          <a:noFill/>
          <a:ln w="9525">
            <a:noFill/>
            <a:miter lim="800000"/>
            <a:headEnd/>
            <a:tailEnd/>
          </a:ln>
        </p:spPr>
      </p:pic>
      <p:pic>
        <p:nvPicPr>
          <p:cNvPr id="29700" name="Picture 4" descr="75 reduction before1small"/>
          <p:cNvPicPr>
            <a:picLocks noChangeAspect="1" noChangeArrowheads="1"/>
          </p:cNvPicPr>
          <p:nvPr/>
        </p:nvPicPr>
        <p:blipFill>
          <a:blip r:embed="rId4" cstate="print"/>
          <a:srcRect/>
          <a:stretch>
            <a:fillRect/>
          </a:stretch>
        </p:blipFill>
        <p:spPr bwMode="auto">
          <a:xfrm>
            <a:off x="1295400" y="1447800"/>
            <a:ext cx="3594100" cy="5410200"/>
          </a:xfrm>
          <a:prstGeom prst="rect">
            <a:avLst/>
          </a:prstGeom>
          <a:noFill/>
          <a:ln w="9525">
            <a:noFill/>
            <a:miter lim="800000"/>
            <a:headEnd/>
            <a:tailEnd/>
          </a:ln>
        </p:spPr>
      </p:pic>
      <p:sp>
        <p:nvSpPr>
          <p:cNvPr id="29701" name="Text Box 5"/>
          <p:cNvSpPr txBox="1">
            <a:spLocks noChangeArrowheads="1"/>
          </p:cNvSpPr>
          <p:nvPr/>
        </p:nvSpPr>
        <p:spPr bwMode="auto">
          <a:xfrm>
            <a:off x="1447800" y="1371600"/>
            <a:ext cx="1524000" cy="457200"/>
          </a:xfrm>
          <a:prstGeom prst="rect">
            <a:avLst/>
          </a:prstGeom>
          <a:noFill/>
          <a:ln w="9525">
            <a:noFill/>
            <a:miter lim="800000"/>
            <a:headEnd/>
            <a:tailEnd/>
          </a:ln>
        </p:spPr>
        <p:txBody>
          <a:bodyPr>
            <a:spAutoFit/>
          </a:bodyPr>
          <a:lstStyle/>
          <a:p>
            <a:pPr algn="l">
              <a:spcBef>
                <a:spcPct val="50000"/>
              </a:spcBef>
            </a:pPr>
            <a:r>
              <a:rPr lang="en-US" sz="2400" b="1">
                <a:solidFill>
                  <a:schemeClr val="bg2"/>
                </a:solidFill>
                <a:latin typeface="Times New Roman" pitchFamily="18" charset="0"/>
              </a:rPr>
              <a:t>before</a:t>
            </a:r>
          </a:p>
        </p:txBody>
      </p:sp>
      <p:sp>
        <p:nvSpPr>
          <p:cNvPr id="29702" name="Text Box 6"/>
          <p:cNvSpPr txBox="1">
            <a:spLocks noChangeArrowheads="1"/>
          </p:cNvSpPr>
          <p:nvPr/>
        </p:nvSpPr>
        <p:spPr bwMode="auto">
          <a:xfrm>
            <a:off x="5638800" y="1371600"/>
            <a:ext cx="2819400" cy="457200"/>
          </a:xfrm>
          <a:prstGeom prst="rect">
            <a:avLst/>
          </a:prstGeom>
          <a:noFill/>
          <a:ln w="9525">
            <a:noFill/>
            <a:miter lim="800000"/>
            <a:headEnd/>
            <a:tailEnd/>
          </a:ln>
        </p:spPr>
        <p:txBody>
          <a:bodyPr>
            <a:spAutoFit/>
          </a:bodyPr>
          <a:lstStyle/>
          <a:p>
            <a:pPr algn="l">
              <a:spcBef>
                <a:spcPct val="50000"/>
              </a:spcBef>
            </a:pPr>
            <a:r>
              <a:rPr lang="en-US" sz="2400" b="1">
                <a:solidFill>
                  <a:schemeClr val="bg2"/>
                </a:solidFill>
                <a:latin typeface="Times New Roman" pitchFamily="18" charset="0"/>
              </a:rPr>
              <a:t>after 75% dose</a:t>
            </a:r>
          </a:p>
        </p:txBody>
      </p:sp>
      <p:sp>
        <p:nvSpPr>
          <p:cNvPr id="29703" name="Line 8"/>
          <p:cNvSpPr>
            <a:spLocks noChangeShapeType="1"/>
          </p:cNvSpPr>
          <p:nvPr/>
        </p:nvSpPr>
        <p:spPr bwMode="auto">
          <a:xfrm flipH="1">
            <a:off x="3886200" y="2209800"/>
            <a:ext cx="685800" cy="5334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9700"/>
                                        </p:tgtEl>
                                        <p:attrNameLst>
                                          <p:attrName>style.visibility</p:attrName>
                                        </p:attrNameLst>
                                      </p:cBhvr>
                                      <p:to>
                                        <p:strVal val="visible"/>
                                      </p:to>
                                    </p:set>
                                    <p:animEffect transition="in" filter="checkerboard(across)">
                                      <p:cBhvr>
                                        <p:cTn id="7" dur="500"/>
                                        <p:tgtEl>
                                          <p:spTgt spid="2970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9703"/>
                                        </p:tgtEl>
                                        <p:attrNameLst>
                                          <p:attrName>style.visibility</p:attrName>
                                        </p:attrNameLst>
                                      </p:cBhvr>
                                      <p:to>
                                        <p:strVal val="visible"/>
                                      </p:to>
                                    </p:set>
                                    <p:animEffect transition="in" filter="checkerboard(across)">
                                      <p:cBhvr>
                                        <p:cTn id="12" dur="500"/>
                                        <p:tgtEl>
                                          <p:spTgt spid="29703"/>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29699"/>
                                        </p:tgtEl>
                                        <p:attrNameLst>
                                          <p:attrName>style.visibility</p:attrName>
                                        </p:attrNameLst>
                                      </p:cBhvr>
                                      <p:to>
                                        <p:strVal val="visible"/>
                                      </p:to>
                                    </p:set>
                                    <p:animEffect transition="in" filter="checkerboard(across)">
                                      <p:cBhvr>
                                        <p:cTn id="17" dur="500"/>
                                        <p:tgtEl>
                                          <p:spTgt spid="2969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9702"/>
                                        </p:tgtEl>
                                        <p:attrNameLst>
                                          <p:attrName>style.visibility</p:attrName>
                                        </p:attrNameLst>
                                      </p:cBhvr>
                                      <p:to>
                                        <p:strVal val="visible"/>
                                      </p:to>
                                    </p:set>
                                    <p:animEffect transition="in" filter="checkerboard(across)">
                                      <p:cBhvr>
                                        <p:cTn id="22" dur="500"/>
                                        <p:tgtEl>
                                          <p:spTgt spid="297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p:bldP spid="2970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title"/>
          </p:nvPr>
        </p:nvSpPr>
        <p:spPr>
          <a:xfrm>
            <a:off x="457200" y="228600"/>
            <a:ext cx="8001000" cy="1295400"/>
          </a:xfrm>
          <a:noFill/>
        </p:spPr>
        <p:txBody>
          <a:bodyPr lIns="92075" tIns="46038" rIns="92075" bIns="46038"/>
          <a:lstStyle/>
          <a:p>
            <a:pPr eaLnBrk="1" hangingPunct="1"/>
            <a:r>
              <a:rPr lang="en-US" smtClean="0"/>
              <a:t>Impact of pruning dose on </a:t>
            </a:r>
            <a:br>
              <a:rPr lang="en-US" smtClean="0"/>
            </a:br>
            <a:r>
              <a:rPr lang="en-US" smtClean="0"/>
              <a:t>co-dominant stem growth </a:t>
            </a:r>
          </a:p>
        </p:txBody>
      </p:sp>
      <p:sp>
        <p:nvSpPr>
          <p:cNvPr id="30723" name="Text Box 4"/>
          <p:cNvSpPr txBox="1">
            <a:spLocks noChangeArrowheads="1"/>
          </p:cNvSpPr>
          <p:nvPr/>
        </p:nvSpPr>
        <p:spPr bwMode="auto">
          <a:xfrm>
            <a:off x="1752600" y="1828800"/>
            <a:ext cx="5334000" cy="954107"/>
          </a:xfrm>
          <a:prstGeom prst="rect">
            <a:avLst/>
          </a:prstGeom>
          <a:noFill/>
          <a:ln w="9525">
            <a:noFill/>
            <a:miter lim="800000"/>
            <a:headEnd/>
            <a:tailEnd/>
          </a:ln>
        </p:spPr>
        <p:txBody>
          <a:bodyPr>
            <a:spAutoFit/>
          </a:bodyPr>
          <a:lstStyle/>
          <a:p>
            <a:pPr algn="l">
              <a:spcBef>
                <a:spcPct val="50000"/>
              </a:spcBef>
            </a:pPr>
            <a:r>
              <a:rPr lang="en-US" sz="2800" b="1" dirty="0">
                <a:solidFill>
                  <a:schemeClr val="bg1"/>
                </a:solidFill>
                <a:latin typeface="Times New Roman" pitchFamily="18" charset="0"/>
              </a:rPr>
              <a:t>Foliage removed for 75% </a:t>
            </a:r>
            <a:r>
              <a:rPr lang="en-US" sz="2800" b="1" dirty="0" smtClean="0">
                <a:solidFill>
                  <a:schemeClr val="bg1"/>
                </a:solidFill>
                <a:latin typeface="Times New Roman" pitchFamily="18" charset="0"/>
              </a:rPr>
              <a:t>dose of that individual limb</a:t>
            </a:r>
            <a:endParaRPr lang="en-US" sz="2800" b="1" dirty="0">
              <a:solidFill>
                <a:schemeClr val="bg1"/>
              </a:solidFill>
              <a:latin typeface="Times New Roman" pitchFamily="18" charset="0"/>
            </a:endParaRPr>
          </a:p>
        </p:txBody>
      </p:sp>
      <p:pic>
        <p:nvPicPr>
          <p:cNvPr id="30724" name="Picture 5" descr="23"/>
          <p:cNvPicPr>
            <a:picLocks noChangeAspect="1" noChangeArrowheads="1"/>
          </p:cNvPicPr>
          <p:nvPr/>
        </p:nvPicPr>
        <p:blipFill>
          <a:blip r:embed="rId3" cstate="print"/>
          <a:srcRect/>
          <a:stretch>
            <a:fillRect/>
          </a:stretch>
        </p:blipFill>
        <p:spPr bwMode="auto">
          <a:xfrm>
            <a:off x="685800" y="3124200"/>
            <a:ext cx="7620000" cy="34861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9" descr="4_b"/>
          <p:cNvPicPr>
            <a:picLocks noChangeAspect="1" noChangeArrowheads="1"/>
          </p:cNvPicPr>
          <p:nvPr/>
        </p:nvPicPr>
        <p:blipFill>
          <a:blip r:embed="rId3" cstate="print"/>
          <a:srcRect/>
          <a:stretch>
            <a:fillRect/>
          </a:stretch>
        </p:blipFill>
        <p:spPr bwMode="auto">
          <a:xfrm>
            <a:off x="4724400" y="0"/>
            <a:ext cx="4445000" cy="6858000"/>
          </a:xfrm>
          <a:prstGeom prst="rect">
            <a:avLst/>
          </a:prstGeom>
          <a:noFill/>
          <a:ln w="9525">
            <a:noFill/>
            <a:miter lim="800000"/>
            <a:headEnd/>
            <a:tailEnd/>
          </a:ln>
        </p:spPr>
      </p:pic>
      <p:pic>
        <p:nvPicPr>
          <p:cNvPr id="4099" name="Picture 8" descr="4_a"/>
          <p:cNvPicPr>
            <a:picLocks noChangeAspect="1" noChangeArrowheads="1"/>
          </p:cNvPicPr>
          <p:nvPr/>
        </p:nvPicPr>
        <p:blipFill>
          <a:blip r:embed="rId4" cstate="print"/>
          <a:srcRect/>
          <a:stretch>
            <a:fillRect/>
          </a:stretch>
        </p:blipFill>
        <p:spPr bwMode="auto">
          <a:xfrm>
            <a:off x="0" y="0"/>
            <a:ext cx="4572000" cy="6858000"/>
          </a:xfrm>
          <a:prstGeom prst="rect">
            <a:avLst/>
          </a:prstGeom>
          <a:noFill/>
          <a:ln w="9525">
            <a:noFill/>
            <a:miter lim="800000"/>
            <a:headEnd/>
            <a:tailEnd/>
          </a:ln>
        </p:spPr>
      </p:pic>
      <p:sp>
        <p:nvSpPr>
          <p:cNvPr id="4100" name="Text Box 4"/>
          <p:cNvSpPr txBox="1">
            <a:spLocks noChangeArrowheads="1"/>
          </p:cNvSpPr>
          <p:nvPr/>
        </p:nvSpPr>
        <p:spPr bwMode="auto">
          <a:xfrm>
            <a:off x="1143000" y="152400"/>
            <a:ext cx="2286000" cy="641350"/>
          </a:xfrm>
          <a:prstGeom prst="rect">
            <a:avLst/>
          </a:prstGeom>
          <a:solidFill>
            <a:schemeClr val="accent1">
              <a:alpha val="39999"/>
            </a:schemeClr>
          </a:solidFill>
          <a:ln w="9525">
            <a:noFill/>
            <a:miter lim="800000"/>
            <a:headEnd/>
            <a:tailEnd/>
          </a:ln>
        </p:spPr>
        <p:txBody>
          <a:bodyPr>
            <a:spAutoFit/>
          </a:bodyPr>
          <a:lstStyle/>
          <a:p>
            <a:pPr algn="l">
              <a:spcBef>
                <a:spcPct val="50000"/>
              </a:spcBef>
            </a:pPr>
            <a:r>
              <a:rPr lang="en-US" sz="3600" b="1">
                <a:latin typeface="Times New Roman" pitchFamily="18" charset="0"/>
              </a:rPr>
              <a:t>Poor form</a:t>
            </a:r>
          </a:p>
        </p:txBody>
      </p:sp>
      <p:sp>
        <p:nvSpPr>
          <p:cNvPr id="4101" name="Text Box 5"/>
          <p:cNvSpPr txBox="1">
            <a:spLocks noChangeArrowheads="1"/>
          </p:cNvSpPr>
          <p:nvPr/>
        </p:nvSpPr>
        <p:spPr bwMode="auto">
          <a:xfrm>
            <a:off x="5638800" y="152400"/>
            <a:ext cx="2438400" cy="641350"/>
          </a:xfrm>
          <a:prstGeom prst="rect">
            <a:avLst/>
          </a:prstGeom>
          <a:solidFill>
            <a:schemeClr val="accent1">
              <a:alpha val="39999"/>
            </a:schemeClr>
          </a:solidFill>
          <a:ln w="9525">
            <a:noFill/>
            <a:miter lim="800000"/>
            <a:headEnd/>
            <a:tailEnd/>
          </a:ln>
        </p:spPr>
        <p:txBody>
          <a:bodyPr>
            <a:spAutoFit/>
          </a:bodyPr>
          <a:lstStyle/>
          <a:p>
            <a:pPr algn="l">
              <a:spcBef>
                <a:spcPct val="50000"/>
              </a:spcBef>
            </a:pPr>
            <a:r>
              <a:rPr lang="en-US" sz="3600" b="1">
                <a:latin typeface="Times New Roman" pitchFamily="18" charset="0"/>
              </a:rPr>
              <a:t>Good form</a:t>
            </a:r>
          </a:p>
        </p:txBody>
      </p:sp>
      <p:sp>
        <p:nvSpPr>
          <p:cNvPr id="4102" name="Text Box 6"/>
          <p:cNvSpPr txBox="1">
            <a:spLocks noChangeArrowheads="1"/>
          </p:cNvSpPr>
          <p:nvPr/>
        </p:nvSpPr>
        <p:spPr bwMode="auto">
          <a:xfrm>
            <a:off x="3200400" y="2514600"/>
            <a:ext cx="2971800" cy="366713"/>
          </a:xfrm>
          <a:prstGeom prst="rect">
            <a:avLst/>
          </a:prstGeom>
          <a:noFill/>
          <a:ln w="9525">
            <a:noFill/>
            <a:miter lim="800000"/>
            <a:headEnd/>
            <a:tailEnd/>
          </a:ln>
        </p:spPr>
        <p:txBody>
          <a:bodyPr>
            <a:spAutoFit/>
          </a:bodyPr>
          <a:lstStyle/>
          <a:p>
            <a:pPr algn="l">
              <a:spcBef>
                <a:spcPct val="50000"/>
              </a:spcBef>
            </a:pPr>
            <a:endParaRPr lang="en-US"/>
          </a:p>
        </p:txBody>
      </p:sp>
      <p:sp>
        <p:nvSpPr>
          <p:cNvPr id="4103" name="Text Box 7"/>
          <p:cNvSpPr txBox="1">
            <a:spLocks noChangeArrowheads="1"/>
          </p:cNvSpPr>
          <p:nvPr/>
        </p:nvSpPr>
        <p:spPr bwMode="auto">
          <a:xfrm>
            <a:off x="2133600" y="4964113"/>
            <a:ext cx="4419600" cy="1589087"/>
          </a:xfrm>
          <a:prstGeom prst="rect">
            <a:avLst/>
          </a:prstGeom>
          <a:solidFill>
            <a:schemeClr val="accent1">
              <a:alpha val="79999"/>
            </a:schemeClr>
          </a:solidFill>
          <a:ln w="9525">
            <a:noFill/>
            <a:miter lim="800000"/>
            <a:headEnd/>
            <a:tailEnd/>
          </a:ln>
        </p:spPr>
        <p:txBody>
          <a:bodyPr>
            <a:spAutoFit/>
          </a:bodyPr>
          <a:lstStyle/>
          <a:p>
            <a:pPr algn="l"/>
            <a:r>
              <a:rPr lang="en-US" sz="2400" b="1">
                <a:latin typeface="Times New Roman" pitchFamily="18" charset="0"/>
              </a:rPr>
              <a:t>Principles of strong structure:</a:t>
            </a:r>
          </a:p>
          <a:p>
            <a:pPr algn="l">
              <a:lnSpc>
                <a:spcPct val="10000"/>
              </a:lnSpc>
            </a:pPr>
            <a:endParaRPr lang="en-US" sz="2400" b="1">
              <a:latin typeface="Times New Roman" pitchFamily="18" charset="0"/>
            </a:endParaRPr>
          </a:p>
          <a:p>
            <a:pPr algn="l">
              <a:buSzPct val="120000"/>
              <a:buFontTx/>
              <a:buChar char="•"/>
            </a:pPr>
            <a:r>
              <a:rPr lang="en-US" sz="2400" b="1">
                <a:latin typeface="Times New Roman" pitchFamily="18" charset="0"/>
              </a:rPr>
              <a:t>  One dominant trunk</a:t>
            </a:r>
          </a:p>
          <a:p>
            <a:pPr algn="l">
              <a:buSzPct val="120000"/>
              <a:buFontTx/>
              <a:buChar char="•"/>
            </a:pPr>
            <a:r>
              <a:rPr lang="en-US" sz="2400" b="1">
                <a:latin typeface="Times New Roman" pitchFamily="18" charset="0"/>
              </a:rPr>
              <a:t>  Strong branch unions</a:t>
            </a:r>
          </a:p>
          <a:p>
            <a:pPr algn="l">
              <a:buSzPct val="120000"/>
              <a:buFontTx/>
              <a:buChar char="•"/>
            </a:pPr>
            <a:r>
              <a:rPr lang="en-US" sz="2400" b="1">
                <a:latin typeface="Times New Roman" pitchFamily="18" charset="0"/>
              </a:rPr>
              <a:t>  Balanced canopy</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additive="base">
                                        <p:cTn id="7" dur="2000" fill="hold"/>
                                        <p:tgtEl>
                                          <p:spTgt spid="4099"/>
                                        </p:tgtEl>
                                        <p:attrNameLst>
                                          <p:attrName>ppt_x</p:attrName>
                                        </p:attrNameLst>
                                      </p:cBhvr>
                                      <p:tavLst>
                                        <p:tav tm="0">
                                          <p:val>
                                            <p:strVal val="#ppt_x"/>
                                          </p:val>
                                        </p:tav>
                                        <p:tav tm="100000">
                                          <p:val>
                                            <p:strVal val="#ppt_x"/>
                                          </p:val>
                                        </p:tav>
                                      </p:tavLst>
                                    </p:anim>
                                    <p:anim calcmode="lin" valueType="num">
                                      <p:cBhvr additive="base">
                                        <p:cTn id="8" dur="20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100"/>
                                        </p:tgtEl>
                                        <p:attrNameLst>
                                          <p:attrName>style.visibility</p:attrName>
                                        </p:attrNameLst>
                                      </p:cBhvr>
                                      <p:to>
                                        <p:strVal val="visible"/>
                                      </p:to>
                                    </p:set>
                                    <p:animEffect transition="in" filter="checkerboard(across)">
                                      <p:cBhvr>
                                        <p:cTn id="13" dur="500"/>
                                        <p:tgtEl>
                                          <p:spTgt spid="4100"/>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 calcmode="lin" valueType="num">
                                      <p:cBhvr additive="base">
                                        <p:cTn id="18" dur="2000" fill="hold"/>
                                        <p:tgtEl>
                                          <p:spTgt spid="4098"/>
                                        </p:tgtEl>
                                        <p:attrNameLst>
                                          <p:attrName>ppt_x</p:attrName>
                                        </p:attrNameLst>
                                      </p:cBhvr>
                                      <p:tavLst>
                                        <p:tav tm="0">
                                          <p:val>
                                            <p:strVal val="1+#ppt_w/2"/>
                                          </p:val>
                                        </p:tav>
                                        <p:tav tm="100000">
                                          <p:val>
                                            <p:strVal val="#ppt_x"/>
                                          </p:val>
                                        </p:tav>
                                      </p:tavLst>
                                    </p:anim>
                                    <p:anim calcmode="lin" valueType="num">
                                      <p:cBhvr additive="base">
                                        <p:cTn id="19" dur="2000" fill="hold"/>
                                        <p:tgtEl>
                                          <p:spTgt spid="4098"/>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 presetClass="entr" presetSubtype="10" fill="hold" grpId="0" nodeType="clickEffect">
                                  <p:stCondLst>
                                    <p:cond delay="0"/>
                                  </p:stCondLst>
                                  <p:childTnLst>
                                    <p:set>
                                      <p:cBhvr>
                                        <p:cTn id="23" dur="1" fill="hold">
                                          <p:stCondLst>
                                            <p:cond delay="0"/>
                                          </p:stCondLst>
                                        </p:cTn>
                                        <p:tgtEl>
                                          <p:spTgt spid="4101"/>
                                        </p:tgtEl>
                                        <p:attrNameLst>
                                          <p:attrName>style.visibility</p:attrName>
                                        </p:attrNameLst>
                                      </p:cBhvr>
                                      <p:to>
                                        <p:strVal val="visible"/>
                                      </p:to>
                                    </p:set>
                                    <p:animEffect transition="in" filter="checkerboard(across)">
                                      <p:cBhvr>
                                        <p:cTn id="24" dur="500"/>
                                        <p:tgtEl>
                                          <p:spTgt spid="4101"/>
                                        </p:tgtEl>
                                      </p:cBhvr>
                                    </p:animEffect>
                                  </p:childTnLst>
                                </p:cTn>
                              </p:par>
                            </p:childTnLst>
                          </p:cTn>
                        </p:par>
                      </p:childTnLst>
                    </p:cTn>
                  </p:par>
                  <p:par>
                    <p:cTn id="25" fill="hold">
                      <p:stCondLst>
                        <p:cond delay="indefinite"/>
                      </p:stCondLst>
                      <p:childTnLst>
                        <p:par>
                          <p:cTn id="26" fill="hold">
                            <p:stCondLst>
                              <p:cond delay="0"/>
                            </p:stCondLst>
                            <p:childTnLst>
                              <p:par>
                                <p:cTn id="27" presetID="5" presetClass="entr" presetSubtype="10" fill="hold" grpId="0" nodeType="clickEffect">
                                  <p:stCondLst>
                                    <p:cond delay="0"/>
                                  </p:stCondLst>
                                  <p:childTnLst>
                                    <p:set>
                                      <p:cBhvr>
                                        <p:cTn id="28" dur="1" fill="hold">
                                          <p:stCondLst>
                                            <p:cond delay="0"/>
                                          </p:stCondLst>
                                        </p:cTn>
                                        <p:tgtEl>
                                          <p:spTgt spid="4103"/>
                                        </p:tgtEl>
                                        <p:attrNameLst>
                                          <p:attrName>style.visibility</p:attrName>
                                        </p:attrNameLst>
                                      </p:cBhvr>
                                      <p:to>
                                        <p:strVal val="visible"/>
                                      </p:to>
                                    </p:set>
                                    <p:animEffect transition="in" filter="checkerboard(across)">
                                      <p:cBhvr>
                                        <p:cTn id="29" dur="500"/>
                                        <p:tgtEl>
                                          <p:spTgt spid="4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0" grpId="0" animBg="1"/>
      <p:bldP spid="4101" grpId="0" animBg="1"/>
      <p:bldP spid="41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24"/>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25"/>
          <p:cNvPicPr>
            <a:picLocks noChangeAspect="1" noChangeArrowheads="1"/>
          </p:cNvPicPr>
          <p:nvPr/>
        </p:nvPicPr>
        <p:blipFill>
          <a:blip r:embed="rId3" cstate="print"/>
          <a:srcRect/>
          <a:stretch>
            <a:fillRect/>
          </a:stretch>
        </p:blipFill>
        <p:spPr bwMode="auto">
          <a:xfrm>
            <a:off x="0" y="0"/>
            <a:ext cx="9144000" cy="6856413"/>
          </a:xfrm>
          <a:prstGeom prst="rect">
            <a:avLst/>
          </a:prstGeom>
          <a:noFill/>
          <a:ln w="9525">
            <a:noFill/>
            <a:miter lim="800000"/>
            <a:headEnd/>
            <a:tailEnd/>
          </a:ln>
        </p:spPr>
      </p:pic>
      <p:sp>
        <p:nvSpPr>
          <p:cNvPr id="32771" name="Line 3"/>
          <p:cNvSpPr>
            <a:spLocks noChangeShapeType="1"/>
          </p:cNvSpPr>
          <p:nvPr/>
        </p:nvSpPr>
        <p:spPr bwMode="auto">
          <a:xfrm flipH="1">
            <a:off x="2971800" y="609600"/>
            <a:ext cx="76200" cy="21336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81000"/>
            <a:ext cx="8305800" cy="1858963"/>
          </a:xfrm>
        </p:spPr>
        <p:txBody>
          <a:bodyPr/>
          <a:lstStyle/>
          <a:p>
            <a:pPr algn="l" eaLnBrk="1" hangingPunct="1"/>
            <a:r>
              <a:rPr lang="en-US" sz="4000" b="1" smtClean="0">
                <a:solidFill>
                  <a:srgbClr val="FF9900"/>
                </a:solidFill>
              </a:rPr>
              <a:t>Maximum critical diameter:</a:t>
            </a:r>
            <a:r>
              <a:rPr lang="en-US" sz="4000" smtClean="0"/>
              <a:t> </a:t>
            </a:r>
            <a:r>
              <a:rPr lang="en-US" sz="3600" smtClean="0"/>
              <a:t>the largest diameter pruning cut you are willing to make on a certain species</a:t>
            </a:r>
          </a:p>
        </p:txBody>
      </p:sp>
      <p:sp>
        <p:nvSpPr>
          <p:cNvPr id="33795" name="Rectangle 3"/>
          <p:cNvSpPr>
            <a:spLocks noGrp="1" noChangeArrowheads="1"/>
          </p:cNvSpPr>
          <p:nvPr>
            <p:ph type="body" idx="1"/>
          </p:nvPr>
        </p:nvSpPr>
        <p:spPr>
          <a:xfrm>
            <a:off x="457200" y="2636838"/>
            <a:ext cx="8229600" cy="3840162"/>
          </a:xfrm>
        </p:spPr>
        <p:txBody>
          <a:bodyPr/>
          <a:lstStyle/>
          <a:p>
            <a:pPr eaLnBrk="1" hangingPunct="1">
              <a:buClr>
                <a:srgbClr val="FF9900"/>
              </a:buClr>
              <a:buSzPct val="130000"/>
            </a:pPr>
            <a:r>
              <a:rPr lang="en-US" smtClean="0"/>
              <a:t>This limit should be set for both removal and reduction cuts.</a:t>
            </a:r>
          </a:p>
          <a:p>
            <a:pPr eaLnBrk="1" hangingPunct="1">
              <a:buClr>
                <a:srgbClr val="FF9900"/>
              </a:buClr>
              <a:buSzPct val="130000"/>
            </a:pPr>
            <a:r>
              <a:rPr lang="en-US" smtClean="0"/>
              <a:t>Should be smaller for decay-prone species.</a:t>
            </a:r>
          </a:p>
          <a:p>
            <a:pPr eaLnBrk="1" hangingPunct="1">
              <a:buClr>
                <a:srgbClr val="FF9900"/>
              </a:buClr>
              <a:buSzPct val="130000"/>
            </a:pPr>
            <a:r>
              <a:rPr lang="en-US" smtClean="0"/>
              <a:t>Is controlled by the pruning cycle (longer cycles require larger cuts to accomplish goals)</a:t>
            </a:r>
          </a:p>
        </p:txBody>
      </p:sp>
      <p:sp>
        <p:nvSpPr>
          <p:cNvPr id="33796" name="Line 4"/>
          <p:cNvSpPr>
            <a:spLocks noChangeShapeType="1"/>
          </p:cNvSpPr>
          <p:nvPr/>
        </p:nvSpPr>
        <p:spPr bwMode="auto">
          <a:xfrm>
            <a:off x="228600" y="304800"/>
            <a:ext cx="8686800" cy="0"/>
          </a:xfrm>
          <a:prstGeom prst="line">
            <a:avLst/>
          </a:prstGeom>
          <a:noFill/>
          <a:ln w="15875">
            <a:solidFill>
              <a:schemeClr val="bg1"/>
            </a:solidFill>
            <a:round/>
            <a:headEnd/>
            <a:tailEnd/>
          </a:ln>
        </p:spPr>
        <p:txBody>
          <a:bodyPr/>
          <a:lstStyle/>
          <a:p>
            <a:endParaRPr lang="en-US"/>
          </a:p>
        </p:txBody>
      </p:sp>
      <p:sp>
        <p:nvSpPr>
          <p:cNvPr id="33797" name="Line 5"/>
          <p:cNvSpPr>
            <a:spLocks noChangeShapeType="1"/>
          </p:cNvSpPr>
          <p:nvPr/>
        </p:nvSpPr>
        <p:spPr bwMode="auto">
          <a:xfrm>
            <a:off x="304800" y="2362200"/>
            <a:ext cx="8686800" cy="0"/>
          </a:xfrm>
          <a:prstGeom prst="line">
            <a:avLst/>
          </a:prstGeom>
          <a:noFill/>
          <a:ln w="1587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228600"/>
            <a:ext cx="8610600" cy="1371600"/>
          </a:xfrm>
        </p:spPr>
        <p:txBody>
          <a:bodyPr/>
          <a:lstStyle/>
          <a:p>
            <a:pPr algn="l" eaLnBrk="1" hangingPunct="1"/>
            <a:r>
              <a:rPr lang="en-US" sz="4000" b="1" smtClean="0">
                <a:solidFill>
                  <a:srgbClr val="FF9900"/>
                </a:solidFill>
              </a:rPr>
              <a:t>Branch size:</a:t>
            </a:r>
            <a:r>
              <a:rPr lang="en-US" sz="4000" smtClean="0"/>
              <a:t> </a:t>
            </a:r>
            <a:r>
              <a:rPr lang="en-US" sz="3200" smtClean="0"/>
              <a:t>- proportion relative to trunk</a:t>
            </a:r>
            <a:br>
              <a:rPr lang="en-US" sz="3200" smtClean="0"/>
            </a:br>
            <a:r>
              <a:rPr lang="en-US" sz="3200" smtClean="0"/>
              <a:t>                            - actual diameter of stem</a:t>
            </a:r>
          </a:p>
        </p:txBody>
      </p:sp>
      <p:graphicFrame>
        <p:nvGraphicFramePr>
          <p:cNvPr id="102570" name="Group 170"/>
          <p:cNvGraphicFramePr>
            <a:graphicFrameLocks noGrp="1"/>
          </p:cNvGraphicFramePr>
          <p:nvPr>
            <p:ph sz="half" idx="2"/>
          </p:nvPr>
        </p:nvGraphicFramePr>
        <p:xfrm>
          <a:off x="228600" y="1981200"/>
          <a:ext cx="8763000" cy="4358640"/>
        </p:xfrm>
        <a:graphic>
          <a:graphicData uri="http://schemas.openxmlformats.org/drawingml/2006/table">
            <a:tbl>
              <a:tblPr/>
              <a:tblGrid>
                <a:gridCol w="2921000"/>
                <a:gridCol w="2921000"/>
                <a:gridCol w="2921000"/>
              </a:tblGrid>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Times New Roman" pitchFamily="18" charset="0"/>
                        </a:rPr>
                        <a:t>Branch size</a:t>
                      </a:r>
                    </a:p>
                  </a:txBody>
                  <a:tcPr horzOverflow="overflow">
                    <a:lnL cap="flat">
                      <a:noFill/>
                    </a:lnL>
                    <a:lnR>
                      <a:noFill/>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Consequences of Removal</a:t>
                      </a:r>
                    </a:p>
                  </a:txBody>
                  <a:tcPr horzOverflow="overflow">
                    <a:lnL>
                      <a:noFill/>
                    </a:lnL>
                    <a:lnR>
                      <a:noFill/>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bg1"/>
                          </a:solidFill>
                          <a:effectLst/>
                          <a:latin typeface="Times New Roman" pitchFamily="18" charset="0"/>
                        </a:rPr>
                        <a:t>Recommended Action</a:t>
                      </a:r>
                    </a:p>
                  </a:txBody>
                  <a:tcPr horzOverflow="overflow">
                    <a:lnL>
                      <a:noFill/>
                    </a:lnL>
                    <a:lnR cap="flat">
                      <a:noFill/>
                    </a:lnR>
                    <a:lnT w="28575"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dirty="0" smtClean="0">
                          <a:ln>
                            <a:noFill/>
                          </a:ln>
                          <a:solidFill>
                            <a:schemeClr val="bg1"/>
                          </a:solidFill>
                          <a:effectLst/>
                          <a:latin typeface="Times New Roman" pitchFamily="18" charset="0"/>
                        </a:rPr>
                        <a:t>Less than </a:t>
                      </a:r>
                      <a:r>
                        <a:rPr kumimoji="0" lang="en-US" sz="1800" b="0" i="0" u="none" strike="noStrike" cap="none" normalizeH="0" baseline="0" dirty="0" smtClean="0">
                          <a:ln>
                            <a:noFill/>
                          </a:ln>
                          <a:solidFill>
                            <a:schemeClr val="bg1"/>
                          </a:solidFill>
                          <a:effectLst/>
                          <a:latin typeface="Times New Roman" pitchFamily="18" charset="0"/>
                        </a:rPr>
                        <a:t>1/3 </a:t>
                      </a:r>
                      <a:r>
                        <a:rPr kumimoji="0" lang="en-US" sz="2500" b="0" i="0" u="none" strike="noStrike" cap="none" normalizeH="0" baseline="0" dirty="0" smtClean="0">
                          <a:ln>
                            <a:noFill/>
                          </a:ln>
                          <a:solidFill>
                            <a:schemeClr val="bg1"/>
                          </a:solidFill>
                          <a:effectLst/>
                          <a:latin typeface="Times New Roman" pitchFamily="18" charset="0"/>
                        </a:rPr>
                        <a:t>trunk diameter</a:t>
                      </a:r>
                    </a:p>
                  </a:txBody>
                  <a:tcPr horzOverflow="overflow">
                    <a:lnL cap="flat">
                      <a:noFill/>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Few consequences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Remove if needed</a:t>
                      </a:r>
                    </a:p>
                  </a:txBody>
                  <a:tcPr horzOverflow="overflow">
                    <a:lnL w="12700" cap="flat" cmpd="sng" algn="ctr">
                      <a:solidFill>
                        <a:schemeClr val="bg1"/>
                      </a:solidFill>
                      <a:prstDash val="solid"/>
                      <a:round/>
                      <a:headEnd type="none" w="med" len="med"/>
                      <a:tailEnd type="none" w="med" len="med"/>
                    </a:lnL>
                    <a:lnR cap="flat">
                      <a:noFill/>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302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0" i="0" u="none" strike="noStrike" cap="none" normalizeH="0" baseline="0" dirty="0" smtClean="0">
                          <a:ln>
                            <a:noFill/>
                          </a:ln>
                          <a:solidFill>
                            <a:schemeClr val="bg1"/>
                          </a:solidFill>
                          <a:effectLst/>
                          <a:latin typeface="Times New Roman" pitchFamily="18" charset="0"/>
                        </a:rPr>
                        <a:t>1/3</a:t>
                      </a:r>
                      <a:r>
                        <a:rPr kumimoji="0" lang="en-US" sz="2500" b="0" i="0" u="none" strike="noStrike" cap="none" normalizeH="0" baseline="0" dirty="0" smtClean="0">
                          <a:ln>
                            <a:noFill/>
                          </a:ln>
                          <a:solidFill>
                            <a:schemeClr val="bg1"/>
                          </a:solidFill>
                          <a:effectLst/>
                          <a:latin typeface="Times New Roman" pitchFamily="18" charset="0"/>
                        </a:rPr>
                        <a:t> to ½ trunk diameter</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Some trunk defects could result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Consider shortening instead</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More than ½ trunk diameter</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Defects likely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Shorten instead of removing</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7318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Large enough to have heartwood</a:t>
                      </a:r>
                    </a:p>
                  </a:txBody>
                  <a:tcPr horzOverflow="overflow">
                    <a:lnL cap="flat">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Defects likely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500" b="0" i="0" u="none" strike="noStrike" cap="none" normalizeH="0" baseline="0" smtClean="0">
                          <a:ln>
                            <a:noFill/>
                          </a:ln>
                          <a:solidFill>
                            <a:schemeClr val="bg1"/>
                          </a:solidFill>
                          <a:effectLst/>
                          <a:latin typeface="Times New Roman" pitchFamily="18" charset="0"/>
                        </a:rPr>
                        <a:t>Shorten instead of removing</a:t>
                      </a:r>
                    </a:p>
                  </a:txBody>
                  <a:tcPr horzOverflow="overflow">
                    <a:lnL w="12700" cap="flat" cmpd="sng" algn="ctr">
                      <a:solidFill>
                        <a:schemeClr val="bg1"/>
                      </a:solidFill>
                      <a:prstDash val="solid"/>
                      <a:round/>
                      <a:headEnd type="none" w="med" len="med"/>
                      <a:tailEnd type="none" w="med" len="med"/>
                    </a:lnL>
                    <a:lnR cap="flat">
                      <a:noFill/>
                    </a:ln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34843" name="Line 171"/>
          <p:cNvSpPr>
            <a:spLocks noChangeShapeType="1"/>
          </p:cNvSpPr>
          <p:nvPr/>
        </p:nvSpPr>
        <p:spPr bwMode="auto">
          <a:xfrm>
            <a:off x="228600" y="304800"/>
            <a:ext cx="8686800" cy="0"/>
          </a:xfrm>
          <a:prstGeom prst="line">
            <a:avLst/>
          </a:prstGeom>
          <a:noFill/>
          <a:ln w="15875">
            <a:solidFill>
              <a:schemeClr val="bg1"/>
            </a:solidFill>
            <a:round/>
            <a:headEnd/>
            <a:tailEnd/>
          </a:ln>
        </p:spPr>
        <p:txBody>
          <a:bodyPr/>
          <a:lstStyle/>
          <a:p>
            <a:endParaRPr lang="en-US"/>
          </a:p>
        </p:txBody>
      </p:sp>
      <p:sp>
        <p:nvSpPr>
          <p:cNvPr id="34844" name="Line 172"/>
          <p:cNvSpPr>
            <a:spLocks noChangeShapeType="1"/>
          </p:cNvSpPr>
          <p:nvPr/>
        </p:nvSpPr>
        <p:spPr bwMode="auto">
          <a:xfrm>
            <a:off x="304800" y="1676400"/>
            <a:ext cx="8686800" cy="0"/>
          </a:xfrm>
          <a:prstGeom prst="line">
            <a:avLst/>
          </a:prstGeom>
          <a:noFill/>
          <a:ln w="15875">
            <a:solidFill>
              <a:schemeClr val="bg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457200" y="274638"/>
            <a:ext cx="8229600" cy="944562"/>
          </a:xfrm>
        </p:spPr>
        <p:txBody>
          <a:bodyPr/>
          <a:lstStyle/>
          <a:p>
            <a:pPr eaLnBrk="1" hangingPunct="1"/>
            <a:r>
              <a:rPr lang="en-US" smtClean="0"/>
              <a:t>Preventive Pruning: </a:t>
            </a:r>
            <a:r>
              <a:rPr lang="en-US" smtClean="0">
                <a:solidFill>
                  <a:srgbClr val="FF9900"/>
                </a:solidFill>
              </a:rPr>
              <a:t>young trees</a:t>
            </a:r>
          </a:p>
        </p:txBody>
      </p:sp>
      <p:sp>
        <p:nvSpPr>
          <p:cNvPr id="35843" name="Rectangle 3"/>
          <p:cNvSpPr>
            <a:spLocks noGrp="1" noChangeArrowheads="1"/>
          </p:cNvSpPr>
          <p:nvPr>
            <p:ph type="body" idx="1"/>
          </p:nvPr>
        </p:nvSpPr>
        <p:spPr>
          <a:xfrm>
            <a:off x="533400" y="1600200"/>
            <a:ext cx="4495800" cy="4876800"/>
          </a:xfrm>
        </p:spPr>
        <p:txBody>
          <a:bodyPr/>
          <a:lstStyle/>
          <a:p>
            <a:pPr eaLnBrk="1" hangingPunct="1"/>
            <a:r>
              <a:rPr lang="en-US" smtClean="0"/>
              <a:t>Set objectives</a:t>
            </a:r>
          </a:p>
          <a:p>
            <a:pPr eaLnBrk="1" hangingPunct="1"/>
            <a:r>
              <a:rPr lang="en-US" smtClean="0"/>
              <a:t>Determine pruning cycle and dose</a:t>
            </a:r>
          </a:p>
          <a:p>
            <a:pPr eaLnBrk="1" hangingPunct="1"/>
            <a:r>
              <a:rPr lang="en-US" b="1" u="sng" smtClean="0"/>
              <a:t>Execute pruning plan</a:t>
            </a:r>
            <a:r>
              <a:rPr lang="en-US" smtClean="0"/>
              <a:t/>
            </a:r>
            <a:br>
              <a:rPr lang="en-US" smtClean="0"/>
            </a:br>
            <a:r>
              <a:rPr lang="en-US" smtClean="0"/>
              <a:t>- </a:t>
            </a:r>
            <a:r>
              <a:rPr lang="en-US" sz="2800" smtClean="0"/>
              <a:t>make good cuts</a:t>
            </a:r>
            <a:br>
              <a:rPr lang="en-US" sz="2800" smtClean="0"/>
            </a:br>
            <a:r>
              <a:rPr lang="en-US" sz="2800" smtClean="0"/>
              <a:t>- prioritize trees with </a:t>
            </a:r>
            <a:br>
              <a:rPr lang="en-US" sz="2800" smtClean="0"/>
            </a:br>
            <a:r>
              <a:rPr lang="en-US" sz="2800" smtClean="0"/>
              <a:t>  structural issues</a:t>
            </a:r>
            <a:br>
              <a:rPr lang="en-US" sz="2800" smtClean="0"/>
            </a:br>
            <a:r>
              <a:rPr lang="en-US" sz="2800" smtClean="0"/>
              <a:t>- temporary vs. permanent </a:t>
            </a:r>
            <a:br>
              <a:rPr lang="en-US" sz="2800" smtClean="0"/>
            </a:br>
            <a:r>
              <a:rPr lang="en-US" sz="2800" smtClean="0"/>
              <a:t>  branch management</a:t>
            </a:r>
          </a:p>
        </p:txBody>
      </p:sp>
      <p:pic>
        <p:nvPicPr>
          <p:cNvPr id="35844" name="Picture 5" descr="17"/>
          <p:cNvPicPr>
            <a:picLocks noChangeAspect="1" noChangeArrowheads="1"/>
          </p:cNvPicPr>
          <p:nvPr/>
        </p:nvPicPr>
        <p:blipFill>
          <a:blip r:embed="rId3" cstate="print"/>
          <a:srcRect/>
          <a:stretch>
            <a:fillRect/>
          </a:stretch>
        </p:blipFill>
        <p:spPr bwMode="auto">
          <a:xfrm>
            <a:off x="5334000" y="1447800"/>
            <a:ext cx="321945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3657600" y="0"/>
            <a:ext cx="5486400" cy="762000"/>
          </a:xfrm>
        </p:spPr>
        <p:txBody>
          <a:bodyPr/>
          <a:lstStyle/>
          <a:p>
            <a:pPr eaLnBrk="1" hangingPunct="1"/>
            <a:r>
              <a:rPr lang="en-US" sz="4200" smtClean="0"/>
              <a:t>Make good pruning cuts</a:t>
            </a:r>
          </a:p>
        </p:txBody>
      </p:sp>
      <p:sp>
        <p:nvSpPr>
          <p:cNvPr id="36867" name="Rectangle 3"/>
          <p:cNvSpPr>
            <a:spLocks noGrp="1" noChangeArrowheads="1"/>
          </p:cNvSpPr>
          <p:nvPr>
            <p:ph type="body" sz="half" idx="3"/>
          </p:nvPr>
        </p:nvSpPr>
        <p:spPr>
          <a:xfrm>
            <a:off x="4572000" y="990600"/>
            <a:ext cx="4343400" cy="5181600"/>
          </a:xfrm>
        </p:spPr>
        <p:txBody>
          <a:bodyPr/>
          <a:lstStyle/>
          <a:p>
            <a:pPr marL="0" indent="0" eaLnBrk="1" hangingPunct="1">
              <a:lnSpc>
                <a:spcPct val="90000"/>
              </a:lnSpc>
              <a:buFontTx/>
              <a:buNone/>
            </a:pPr>
            <a:r>
              <a:rPr lang="en-US" sz="2800" u="sng" smtClean="0">
                <a:solidFill>
                  <a:srgbClr val="FF9900"/>
                </a:solidFill>
              </a:rPr>
              <a:t>Step 1</a:t>
            </a:r>
            <a:endParaRPr lang="en-US" sz="2800" smtClean="0">
              <a:solidFill>
                <a:srgbClr val="FF9900"/>
              </a:solidFill>
            </a:endParaRPr>
          </a:p>
          <a:p>
            <a:pPr marL="0" indent="0" eaLnBrk="1" hangingPunct="1">
              <a:lnSpc>
                <a:spcPct val="90000"/>
              </a:lnSpc>
              <a:buFontTx/>
              <a:buNone/>
            </a:pPr>
            <a:r>
              <a:rPr lang="en-US" sz="2800" smtClean="0"/>
              <a:t>Make an undercut about 12 inches from the trunk.</a:t>
            </a:r>
          </a:p>
          <a:p>
            <a:pPr marL="0" indent="0" eaLnBrk="1" hangingPunct="1">
              <a:lnSpc>
                <a:spcPct val="20000"/>
              </a:lnSpc>
              <a:buFontTx/>
              <a:buNone/>
            </a:pPr>
            <a:endParaRPr lang="en-US" sz="2800" smtClean="0"/>
          </a:p>
          <a:p>
            <a:pPr marL="0" indent="0" eaLnBrk="1" hangingPunct="1">
              <a:lnSpc>
                <a:spcPct val="90000"/>
              </a:lnSpc>
              <a:buFontTx/>
              <a:buNone/>
            </a:pPr>
            <a:r>
              <a:rPr lang="en-US" sz="2800" u="sng" smtClean="0">
                <a:solidFill>
                  <a:srgbClr val="FF9900"/>
                </a:solidFill>
              </a:rPr>
              <a:t>Step 2</a:t>
            </a:r>
            <a:endParaRPr lang="en-US" sz="2800" smtClean="0">
              <a:solidFill>
                <a:srgbClr val="FF9900"/>
              </a:solidFill>
            </a:endParaRPr>
          </a:p>
          <a:p>
            <a:pPr marL="0" indent="0" eaLnBrk="1" hangingPunct="1">
              <a:lnSpc>
                <a:spcPct val="90000"/>
              </a:lnSpc>
              <a:buFontTx/>
              <a:buNone/>
            </a:pPr>
            <a:r>
              <a:rPr lang="en-US" sz="2800" smtClean="0"/>
              <a:t>Make a topcut farther out on the limb.</a:t>
            </a:r>
          </a:p>
          <a:p>
            <a:pPr marL="0" indent="0" eaLnBrk="1" hangingPunct="1">
              <a:lnSpc>
                <a:spcPct val="20000"/>
              </a:lnSpc>
              <a:buFontTx/>
              <a:buNone/>
            </a:pPr>
            <a:endParaRPr lang="en-US" sz="2800" smtClean="0"/>
          </a:p>
          <a:p>
            <a:pPr marL="0" indent="0" eaLnBrk="1" hangingPunct="1">
              <a:lnSpc>
                <a:spcPct val="90000"/>
              </a:lnSpc>
              <a:buFontTx/>
              <a:buNone/>
            </a:pPr>
            <a:r>
              <a:rPr lang="en-US" sz="2800" u="sng" smtClean="0">
                <a:solidFill>
                  <a:srgbClr val="FF9900"/>
                </a:solidFill>
              </a:rPr>
              <a:t>Step 3</a:t>
            </a:r>
          </a:p>
          <a:p>
            <a:pPr marL="0" indent="0" eaLnBrk="1" hangingPunct="1">
              <a:lnSpc>
                <a:spcPct val="90000"/>
              </a:lnSpc>
              <a:buFontTx/>
              <a:buNone/>
            </a:pPr>
            <a:r>
              <a:rPr lang="en-US" sz="2800" smtClean="0"/>
              <a:t>Remove the stub with final cut, being careful not to cut flush against the trunk.  Leave the collar intact.</a:t>
            </a:r>
          </a:p>
        </p:txBody>
      </p:sp>
      <p:pic>
        <p:nvPicPr>
          <p:cNvPr id="36868" name="Picture 4" descr="goodcutcollarintact"/>
          <p:cNvPicPr>
            <a:picLocks noChangeAspect="1" noChangeArrowheads="1"/>
          </p:cNvPicPr>
          <p:nvPr/>
        </p:nvPicPr>
        <p:blipFill>
          <a:blip r:embed="rId3" cstate="print"/>
          <a:srcRect/>
          <a:stretch>
            <a:fillRect/>
          </a:stretch>
        </p:blipFill>
        <p:spPr bwMode="auto">
          <a:xfrm>
            <a:off x="228600" y="762000"/>
            <a:ext cx="3921125" cy="3074988"/>
          </a:xfrm>
          <a:prstGeom prst="rect">
            <a:avLst/>
          </a:prstGeom>
          <a:noFill/>
          <a:ln w="9525">
            <a:noFill/>
            <a:miter lim="800000"/>
            <a:headEnd/>
            <a:tailEnd/>
          </a:ln>
        </p:spPr>
      </p:pic>
      <p:pic>
        <p:nvPicPr>
          <p:cNvPr id="36869" name="Picture 5" descr="removalcut"/>
          <p:cNvPicPr>
            <a:picLocks noChangeAspect="1" noChangeArrowheads="1"/>
          </p:cNvPicPr>
          <p:nvPr/>
        </p:nvPicPr>
        <p:blipFill>
          <a:blip r:embed="rId4" cstate="print"/>
          <a:srcRect/>
          <a:stretch>
            <a:fillRect/>
          </a:stretch>
        </p:blipFill>
        <p:spPr bwMode="auto">
          <a:xfrm>
            <a:off x="228600" y="4038600"/>
            <a:ext cx="3344863" cy="274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s"/>
          <p:cNvPicPr>
            <a:picLocks noChangeAspect="1" noChangeArrowheads="1"/>
          </p:cNvPicPr>
          <p:nvPr/>
        </p:nvPicPr>
        <p:blipFill>
          <a:blip r:embed="rId3" cstate="print"/>
          <a:srcRect/>
          <a:stretch>
            <a:fillRect/>
          </a:stretch>
        </p:blipFill>
        <p:spPr bwMode="auto">
          <a:xfrm>
            <a:off x="0" y="0"/>
            <a:ext cx="4203700" cy="6858000"/>
          </a:xfrm>
          <a:prstGeom prst="rect">
            <a:avLst/>
          </a:prstGeom>
          <a:noFill/>
          <a:ln w="9525">
            <a:noFill/>
            <a:miter lim="800000"/>
            <a:headEnd/>
            <a:tailEnd/>
          </a:ln>
        </p:spPr>
      </p:pic>
      <p:pic>
        <p:nvPicPr>
          <p:cNvPr id="37891" name="Picture 3" descr="t"/>
          <p:cNvPicPr>
            <a:picLocks noChangeAspect="1" noChangeArrowheads="1"/>
          </p:cNvPicPr>
          <p:nvPr/>
        </p:nvPicPr>
        <p:blipFill>
          <a:blip r:embed="rId4" cstate="print"/>
          <a:srcRect/>
          <a:stretch>
            <a:fillRect/>
          </a:stretch>
        </p:blipFill>
        <p:spPr bwMode="auto">
          <a:xfrm>
            <a:off x="4233863" y="0"/>
            <a:ext cx="4910137" cy="6858000"/>
          </a:xfrm>
          <a:prstGeom prst="rect">
            <a:avLst/>
          </a:prstGeom>
          <a:noFill/>
          <a:ln w="9525">
            <a:noFill/>
            <a:miter lim="800000"/>
            <a:headEnd/>
            <a:tailEnd/>
          </a:ln>
        </p:spPr>
      </p:pic>
      <p:sp>
        <p:nvSpPr>
          <p:cNvPr id="37892" name="Text Box 4"/>
          <p:cNvSpPr txBox="1">
            <a:spLocks noChangeArrowheads="1"/>
          </p:cNvSpPr>
          <p:nvPr/>
        </p:nvSpPr>
        <p:spPr bwMode="auto">
          <a:xfrm>
            <a:off x="228600" y="381000"/>
            <a:ext cx="4114800" cy="641350"/>
          </a:xfrm>
          <a:prstGeom prst="rect">
            <a:avLst/>
          </a:prstGeom>
          <a:noFill/>
          <a:ln w="9525">
            <a:noFill/>
            <a:miter lim="800000"/>
            <a:headEnd/>
            <a:tailEnd/>
          </a:ln>
        </p:spPr>
        <p:txBody>
          <a:bodyPr>
            <a:spAutoFit/>
          </a:bodyPr>
          <a:lstStyle/>
          <a:p>
            <a:pPr algn="l">
              <a:spcBef>
                <a:spcPct val="50000"/>
              </a:spcBef>
            </a:pPr>
            <a:r>
              <a:rPr lang="en-US" sz="3600" b="1">
                <a:solidFill>
                  <a:schemeClr val="bg1"/>
                </a:solidFill>
                <a:latin typeface="Times New Roman" pitchFamily="18" charset="0"/>
              </a:rPr>
              <a:t>Branch bark ridge</a:t>
            </a:r>
          </a:p>
        </p:txBody>
      </p:sp>
      <p:sp>
        <p:nvSpPr>
          <p:cNvPr id="37893" name="Line 5"/>
          <p:cNvSpPr>
            <a:spLocks noChangeShapeType="1"/>
          </p:cNvSpPr>
          <p:nvPr/>
        </p:nvSpPr>
        <p:spPr bwMode="auto">
          <a:xfrm flipH="1">
            <a:off x="2743200" y="1066800"/>
            <a:ext cx="457200" cy="1066800"/>
          </a:xfrm>
          <a:prstGeom prst="line">
            <a:avLst/>
          </a:prstGeom>
          <a:noFill/>
          <a:ln w="38100">
            <a:solidFill>
              <a:srgbClr val="0099FF"/>
            </a:solidFill>
            <a:round/>
            <a:headEnd/>
            <a:tailEnd type="triangle" w="lg" len="med"/>
          </a:ln>
        </p:spPr>
        <p:txBody>
          <a:bodyPr/>
          <a:lstStyle/>
          <a:p>
            <a:endParaRPr lang="en-US"/>
          </a:p>
        </p:txBody>
      </p:sp>
      <p:sp>
        <p:nvSpPr>
          <p:cNvPr id="37894" name="Text Box 6"/>
          <p:cNvSpPr txBox="1">
            <a:spLocks noChangeArrowheads="1"/>
          </p:cNvSpPr>
          <p:nvPr/>
        </p:nvSpPr>
        <p:spPr bwMode="auto">
          <a:xfrm>
            <a:off x="1295400" y="4051300"/>
            <a:ext cx="5334000" cy="2654300"/>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latin typeface="Times New Roman" pitchFamily="18" charset="0"/>
              </a:rPr>
              <a:t>Collar: </a:t>
            </a:r>
            <a:r>
              <a:rPr lang="en-US" sz="2800">
                <a:latin typeface="Times New Roman" pitchFamily="18" charset="0"/>
              </a:rPr>
              <a:t>swollen area at the base of the branch where it joins the trunk. The tissue is rich in energy reserves and chemicals that hinder the spread of decay.  Good pruning cuts avoid cutting into the collar.</a:t>
            </a:r>
          </a:p>
        </p:txBody>
      </p:sp>
      <p:sp>
        <p:nvSpPr>
          <p:cNvPr id="37895" name="Line 7"/>
          <p:cNvSpPr>
            <a:spLocks noChangeShapeType="1"/>
          </p:cNvSpPr>
          <p:nvPr/>
        </p:nvSpPr>
        <p:spPr bwMode="auto">
          <a:xfrm flipH="1">
            <a:off x="3048000" y="1752600"/>
            <a:ext cx="533400" cy="533400"/>
          </a:xfrm>
          <a:prstGeom prst="line">
            <a:avLst/>
          </a:prstGeom>
          <a:noFill/>
          <a:ln w="38100">
            <a:solidFill>
              <a:srgbClr val="FF0000"/>
            </a:solidFill>
            <a:round/>
            <a:headEnd/>
            <a:tailEnd type="triangle" w="med" len="med"/>
          </a:ln>
        </p:spPr>
        <p:txBody>
          <a:bodyPr/>
          <a:lstStyle/>
          <a:p>
            <a:endParaRPr lang="en-US"/>
          </a:p>
        </p:txBody>
      </p:sp>
      <p:sp>
        <p:nvSpPr>
          <p:cNvPr id="37896" name="Line 8"/>
          <p:cNvSpPr>
            <a:spLocks noChangeShapeType="1"/>
          </p:cNvSpPr>
          <p:nvPr/>
        </p:nvSpPr>
        <p:spPr bwMode="auto">
          <a:xfrm flipH="1">
            <a:off x="3200400" y="2133600"/>
            <a:ext cx="533400" cy="533400"/>
          </a:xfrm>
          <a:prstGeom prst="line">
            <a:avLst/>
          </a:prstGeom>
          <a:noFill/>
          <a:ln w="38100">
            <a:solidFill>
              <a:srgbClr val="FF0000"/>
            </a:solidFill>
            <a:round/>
            <a:headEnd/>
            <a:tailEnd type="triangle" w="med" len="med"/>
          </a:ln>
        </p:spPr>
        <p:txBody>
          <a:bodyPr/>
          <a:lstStyle/>
          <a:p>
            <a:endParaRPr lang="en-US"/>
          </a:p>
        </p:txBody>
      </p:sp>
      <p:sp>
        <p:nvSpPr>
          <p:cNvPr id="37897" name="Line 9"/>
          <p:cNvSpPr>
            <a:spLocks noChangeShapeType="1"/>
          </p:cNvSpPr>
          <p:nvPr/>
        </p:nvSpPr>
        <p:spPr bwMode="auto">
          <a:xfrm flipH="1">
            <a:off x="3352800" y="2438400"/>
            <a:ext cx="533400" cy="533400"/>
          </a:xfrm>
          <a:prstGeom prst="line">
            <a:avLst/>
          </a:prstGeom>
          <a:noFill/>
          <a:ln w="38100">
            <a:solidFill>
              <a:srgbClr val="FF0000"/>
            </a:solidFill>
            <a:round/>
            <a:headEnd/>
            <a:tailEnd type="triangle" w="med" len="med"/>
          </a:ln>
        </p:spPr>
        <p:txBody>
          <a:bodyPr/>
          <a:lstStyle/>
          <a:p>
            <a:endParaRPr lang="en-US"/>
          </a:p>
        </p:txBody>
      </p:sp>
      <p:sp>
        <p:nvSpPr>
          <p:cNvPr id="37898" name="Text Box 10"/>
          <p:cNvSpPr txBox="1">
            <a:spLocks noChangeArrowheads="1"/>
          </p:cNvSpPr>
          <p:nvPr/>
        </p:nvSpPr>
        <p:spPr bwMode="auto">
          <a:xfrm>
            <a:off x="3505200" y="1524000"/>
            <a:ext cx="1905000" cy="641350"/>
          </a:xfrm>
          <a:prstGeom prst="rect">
            <a:avLst/>
          </a:prstGeom>
          <a:noFill/>
          <a:ln w="9525">
            <a:noFill/>
            <a:miter lim="800000"/>
            <a:headEnd/>
            <a:tailEnd/>
          </a:ln>
        </p:spPr>
        <p:txBody>
          <a:bodyPr>
            <a:spAutoFit/>
          </a:bodyPr>
          <a:lstStyle/>
          <a:p>
            <a:pPr algn="l">
              <a:spcBef>
                <a:spcPct val="50000"/>
              </a:spcBef>
            </a:pPr>
            <a:r>
              <a:rPr lang="en-US" sz="3600" b="1">
                <a:solidFill>
                  <a:schemeClr val="bg1"/>
                </a:solidFill>
                <a:latin typeface="Times New Roman" pitchFamily="18" charset="0"/>
              </a:rPr>
              <a:t>Collar</a:t>
            </a: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P1030250small"/>
          <p:cNvPicPr>
            <a:picLocks noChangeAspect="1" noChangeArrowheads="1"/>
          </p:cNvPicPr>
          <p:nvPr>
            <p:ph idx="1"/>
          </p:nvPr>
        </p:nvPicPr>
        <p:blipFill>
          <a:blip r:embed="rId3" cstate="print"/>
          <a:srcRect/>
          <a:stretch>
            <a:fillRect/>
          </a:stretch>
        </p:blipFill>
        <p:spPr>
          <a:xfrm>
            <a:off x="2133600" y="287338"/>
            <a:ext cx="6705600" cy="6570662"/>
          </a:xfrm>
          <a:noFill/>
        </p:spPr>
      </p:pic>
      <p:pic>
        <p:nvPicPr>
          <p:cNvPr id="38915" name="Picture 3" descr="woundwood"/>
          <p:cNvPicPr>
            <a:picLocks noChangeAspect="1" noChangeArrowheads="1"/>
          </p:cNvPicPr>
          <p:nvPr/>
        </p:nvPicPr>
        <p:blipFill>
          <a:blip r:embed="rId4" cstate="print"/>
          <a:srcRect/>
          <a:stretch>
            <a:fillRect/>
          </a:stretch>
        </p:blipFill>
        <p:spPr bwMode="auto">
          <a:xfrm>
            <a:off x="457200" y="3886200"/>
            <a:ext cx="2670175" cy="2590800"/>
          </a:xfrm>
          <a:prstGeom prst="rect">
            <a:avLst/>
          </a:prstGeom>
          <a:noFill/>
          <a:ln w="9525">
            <a:noFill/>
            <a:miter lim="800000"/>
            <a:headEnd/>
            <a:tailEnd/>
          </a:ln>
        </p:spPr>
      </p:pic>
      <p:sp>
        <p:nvSpPr>
          <p:cNvPr id="38916" name="Rectangle 4"/>
          <p:cNvSpPr>
            <a:spLocks noGrp="1" noChangeArrowheads="1"/>
          </p:cNvSpPr>
          <p:nvPr>
            <p:ph type="title"/>
          </p:nvPr>
        </p:nvSpPr>
        <p:spPr>
          <a:xfrm>
            <a:off x="2438400" y="304800"/>
            <a:ext cx="3581400" cy="1600200"/>
          </a:xfrm>
          <a:solidFill>
            <a:schemeClr val="accent1">
              <a:alpha val="70195"/>
            </a:schemeClr>
          </a:solidFill>
        </p:spPr>
        <p:txBody>
          <a:bodyPr/>
          <a:lstStyle/>
          <a:p>
            <a:pPr eaLnBrk="1" hangingPunct="1"/>
            <a:r>
              <a:rPr lang="en-US" sz="4000" b="1" smtClean="0">
                <a:solidFill>
                  <a:schemeClr val="tx1"/>
                </a:solidFill>
              </a:rPr>
              <a:t>Bad cut- called a </a:t>
            </a:r>
            <a:r>
              <a:rPr lang="en-US" sz="4000" b="1" u="sng" smtClean="0">
                <a:solidFill>
                  <a:schemeClr val="tx1"/>
                </a:solidFill>
              </a:rPr>
              <a:t>flush cut</a:t>
            </a:r>
          </a:p>
        </p:txBody>
      </p:sp>
      <p:sp>
        <p:nvSpPr>
          <p:cNvPr id="38917" name="Oval 5"/>
          <p:cNvSpPr>
            <a:spLocks noChangeArrowheads="1"/>
          </p:cNvSpPr>
          <p:nvPr/>
        </p:nvSpPr>
        <p:spPr bwMode="auto">
          <a:xfrm>
            <a:off x="228600" y="3657600"/>
            <a:ext cx="3124200" cy="2971800"/>
          </a:xfrm>
          <a:prstGeom prst="ellipse">
            <a:avLst/>
          </a:prstGeom>
          <a:noFill/>
          <a:ln w="19050">
            <a:solidFill>
              <a:srgbClr val="FF0000"/>
            </a:solidFill>
            <a:round/>
            <a:headEnd/>
            <a:tailEnd/>
          </a:ln>
        </p:spPr>
        <p:txBody>
          <a:bodyPr wrap="none" anchor="ctr"/>
          <a:lstStyle/>
          <a:p>
            <a:endParaRPr lang="en-US"/>
          </a:p>
        </p:txBody>
      </p:sp>
      <p:sp>
        <p:nvSpPr>
          <p:cNvPr id="38918" name="Line 6"/>
          <p:cNvSpPr>
            <a:spLocks noChangeShapeType="1"/>
          </p:cNvSpPr>
          <p:nvPr/>
        </p:nvSpPr>
        <p:spPr bwMode="auto">
          <a:xfrm flipH="1">
            <a:off x="2971800" y="4114800"/>
            <a:ext cx="2286000" cy="762000"/>
          </a:xfrm>
          <a:prstGeom prst="line">
            <a:avLst/>
          </a:prstGeom>
          <a:noFill/>
          <a:ln w="38100">
            <a:solidFill>
              <a:srgbClr val="FF0000"/>
            </a:solidFill>
            <a:round/>
            <a:headEnd/>
            <a:tailEnd type="triangle" w="lg" len="med"/>
          </a:ln>
        </p:spPr>
        <p:txBody>
          <a:bodyPr/>
          <a:lstStyle/>
          <a:p>
            <a:endParaRPr lang="en-US"/>
          </a:p>
        </p:txBody>
      </p:sp>
      <p:sp>
        <p:nvSpPr>
          <p:cNvPr id="38919" name="Text Box 7"/>
          <p:cNvSpPr txBox="1">
            <a:spLocks noChangeArrowheads="1"/>
          </p:cNvSpPr>
          <p:nvPr/>
        </p:nvSpPr>
        <p:spPr bwMode="auto">
          <a:xfrm>
            <a:off x="152400" y="2514600"/>
            <a:ext cx="3581400" cy="1066800"/>
          </a:xfrm>
          <a:prstGeom prst="rect">
            <a:avLst/>
          </a:prstGeom>
          <a:noFill/>
          <a:ln w="9525">
            <a:noFill/>
            <a:miter lim="800000"/>
            <a:headEnd/>
            <a:tailEnd/>
          </a:ln>
        </p:spPr>
        <p:txBody>
          <a:bodyPr>
            <a:spAutoFit/>
          </a:bodyPr>
          <a:lstStyle/>
          <a:p>
            <a:pPr algn="l">
              <a:spcBef>
                <a:spcPct val="50000"/>
              </a:spcBef>
            </a:pPr>
            <a:r>
              <a:rPr lang="en-US" sz="3200">
                <a:solidFill>
                  <a:schemeClr val="bg1"/>
                </a:solidFill>
                <a:latin typeface="Times New Roman" pitchFamily="18" charset="0"/>
              </a:rPr>
              <a:t>Wound wood does not develop evenly.</a:t>
            </a:r>
          </a:p>
        </p:txBody>
      </p:sp>
      <p:sp>
        <p:nvSpPr>
          <p:cNvPr id="38920" name="Line 8"/>
          <p:cNvSpPr>
            <a:spLocks noChangeShapeType="1"/>
          </p:cNvSpPr>
          <p:nvPr/>
        </p:nvSpPr>
        <p:spPr bwMode="auto">
          <a:xfrm flipH="1">
            <a:off x="6705600" y="990600"/>
            <a:ext cx="304800" cy="1219200"/>
          </a:xfrm>
          <a:prstGeom prst="line">
            <a:avLst/>
          </a:prstGeom>
          <a:noFill/>
          <a:ln w="57150">
            <a:solidFill>
              <a:srgbClr val="0099FF"/>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8916"/>
                                        </p:tgtEl>
                                        <p:attrNameLst>
                                          <p:attrName>style.visibility</p:attrName>
                                        </p:attrNameLst>
                                      </p:cBhvr>
                                      <p:to>
                                        <p:strVal val="visible"/>
                                      </p:to>
                                    </p:set>
                                    <p:animEffect transition="in" filter="checkerboard(across)">
                                      <p:cBhvr>
                                        <p:cTn id="7" dur="500"/>
                                        <p:tgtEl>
                                          <p:spTgt spid="3891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8915"/>
                                        </p:tgtEl>
                                        <p:attrNameLst>
                                          <p:attrName>style.visibility</p:attrName>
                                        </p:attrNameLst>
                                      </p:cBhvr>
                                      <p:to>
                                        <p:strVal val="visible"/>
                                      </p:to>
                                    </p:set>
                                    <p:animEffect transition="in" filter="checkerboard(across)">
                                      <p:cBhvr>
                                        <p:cTn id="12" dur="500"/>
                                        <p:tgtEl>
                                          <p:spTgt spid="38915"/>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8919"/>
                                        </p:tgtEl>
                                        <p:attrNameLst>
                                          <p:attrName>style.visibility</p:attrName>
                                        </p:attrNameLst>
                                      </p:cBhvr>
                                      <p:to>
                                        <p:strVal val="visible"/>
                                      </p:to>
                                    </p:set>
                                    <p:animEffect transition="in" filter="checkerboard(across)">
                                      <p:cBhvr>
                                        <p:cTn id="17" dur="500"/>
                                        <p:tgtEl>
                                          <p:spTgt spid="38919"/>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8917"/>
                                        </p:tgtEl>
                                        <p:attrNameLst>
                                          <p:attrName>style.visibility</p:attrName>
                                        </p:attrNameLst>
                                      </p:cBhvr>
                                      <p:to>
                                        <p:strVal val="visible"/>
                                      </p:to>
                                    </p:set>
                                    <p:animEffect transition="in" filter="checkerboard(across)">
                                      <p:cBhvr>
                                        <p:cTn id="22" dur="500"/>
                                        <p:tgtEl>
                                          <p:spTgt spid="389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animBg="1"/>
      <p:bldP spid="38917" grpId="0" animBg="1"/>
      <p:bldP spid="389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7" descr="33"/>
          <p:cNvPicPr>
            <a:picLocks noChangeAspect="1" noChangeArrowheads="1"/>
          </p:cNvPicPr>
          <p:nvPr/>
        </p:nvPicPr>
        <p:blipFill>
          <a:blip r:embed="rId3" cstate="print"/>
          <a:srcRect/>
          <a:stretch>
            <a:fillRect/>
          </a:stretch>
        </p:blipFill>
        <p:spPr bwMode="auto">
          <a:xfrm>
            <a:off x="0" y="0"/>
            <a:ext cx="9144000" cy="6869113"/>
          </a:xfrm>
          <a:prstGeom prst="rect">
            <a:avLst/>
          </a:prstGeom>
          <a:noFill/>
          <a:ln w="9525">
            <a:noFill/>
            <a:miter lim="800000"/>
            <a:headEnd/>
            <a:tailEnd/>
          </a:ln>
        </p:spPr>
      </p:pic>
      <p:sp>
        <p:nvSpPr>
          <p:cNvPr id="39939" name="Line 3"/>
          <p:cNvSpPr>
            <a:spLocks noChangeShapeType="1"/>
          </p:cNvSpPr>
          <p:nvPr/>
        </p:nvSpPr>
        <p:spPr bwMode="auto">
          <a:xfrm>
            <a:off x="4419600" y="3048000"/>
            <a:ext cx="3733800" cy="2438400"/>
          </a:xfrm>
          <a:prstGeom prst="line">
            <a:avLst/>
          </a:prstGeom>
          <a:noFill/>
          <a:ln w="38100">
            <a:solidFill>
              <a:schemeClr val="bg1"/>
            </a:solidFill>
            <a:round/>
            <a:headEnd/>
            <a:tailEnd/>
          </a:ln>
        </p:spPr>
        <p:txBody>
          <a:bodyPr/>
          <a:lstStyle/>
          <a:p>
            <a:endParaRPr lang="en-US"/>
          </a:p>
        </p:txBody>
      </p:sp>
      <p:sp>
        <p:nvSpPr>
          <p:cNvPr id="39940" name="Line 4"/>
          <p:cNvSpPr>
            <a:spLocks noChangeShapeType="1"/>
          </p:cNvSpPr>
          <p:nvPr/>
        </p:nvSpPr>
        <p:spPr bwMode="auto">
          <a:xfrm>
            <a:off x="4495800" y="2971800"/>
            <a:ext cx="3962400" cy="0"/>
          </a:xfrm>
          <a:prstGeom prst="line">
            <a:avLst/>
          </a:prstGeom>
          <a:noFill/>
          <a:ln w="38100" cap="rnd">
            <a:solidFill>
              <a:schemeClr val="bg1"/>
            </a:solidFill>
            <a:prstDash val="sysDot"/>
            <a:round/>
            <a:headEnd/>
            <a:tailEnd/>
          </a:ln>
        </p:spPr>
        <p:txBody>
          <a:bodyPr/>
          <a:lstStyle/>
          <a:p>
            <a:endParaRPr lang="en-US"/>
          </a:p>
        </p:txBody>
      </p:sp>
      <p:sp>
        <p:nvSpPr>
          <p:cNvPr id="39941" name="Line 5"/>
          <p:cNvSpPr>
            <a:spLocks noChangeShapeType="1"/>
          </p:cNvSpPr>
          <p:nvPr/>
        </p:nvSpPr>
        <p:spPr bwMode="auto">
          <a:xfrm>
            <a:off x="4419600" y="3124200"/>
            <a:ext cx="1676400" cy="3581400"/>
          </a:xfrm>
          <a:prstGeom prst="line">
            <a:avLst/>
          </a:prstGeom>
          <a:noFill/>
          <a:ln w="38100" cap="rnd">
            <a:solidFill>
              <a:schemeClr val="bg1"/>
            </a:solidFill>
            <a:prstDash val="sysDot"/>
            <a:round/>
            <a:headEnd/>
            <a:tailEnd/>
          </a:ln>
        </p:spPr>
        <p:txBody>
          <a:bodyPr/>
          <a:lstStyle/>
          <a:p>
            <a:endParaRPr lang="en-US"/>
          </a:p>
        </p:txBody>
      </p:sp>
      <p:sp>
        <p:nvSpPr>
          <p:cNvPr id="39942" name="Text Box 6"/>
          <p:cNvSpPr txBox="1">
            <a:spLocks noChangeArrowheads="1"/>
          </p:cNvSpPr>
          <p:nvPr/>
        </p:nvSpPr>
        <p:spPr bwMode="auto">
          <a:xfrm>
            <a:off x="457200" y="381000"/>
            <a:ext cx="3505200" cy="701675"/>
          </a:xfrm>
          <a:prstGeom prst="rect">
            <a:avLst/>
          </a:prstGeom>
          <a:solidFill>
            <a:schemeClr val="accent1">
              <a:alpha val="85097"/>
            </a:schemeClr>
          </a:solidFill>
          <a:ln w="9525">
            <a:noFill/>
            <a:miter lim="800000"/>
            <a:headEnd/>
            <a:tailEnd/>
          </a:ln>
        </p:spPr>
        <p:txBody>
          <a:bodyPr>
            <a:spAutoFit/>
          </a:bodyPr>
          <a:lstStyle/>
          <a:p>
            <a:pPr>
              <a:spcBef>
                <a:spcPct val="50000"/>
              </a:spcBef>
            </a:pPr>
            <a:r>
              <a:rPr lang="en-US" sz="4000"/>
              <a:t>Reduction cut</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381000"/>
            <a:ext cx="7772400" cy="914400"/>
          </a:xfrm>
        </p:spPr>
        <p:txBody>
          <a:bodyPr/>
          <a:lstStyle/>
          <a:p>
            <a:pPr eaLnBrk="1" hangingPunct="1"/>
            <a:r>
              <a:rPr lang="en-US" smtClean="0"/>
              <a:t>Pruning strategies</a:t>
            </a:r>
          </a:p>
        </p:txBody>
      </p:sp>
      <p:sp>
        <p:nvSpPr>
          <p:cNvPr id="40963" name="Rectangle 3"/>
          <p:cNvSpPr>
            <a:spLocks noGrp="1" noChangeArrowheads="1"/>
          </p:cNvSpPr>
          <p:nvPr>
            <p:ph type="body" idx="1"/>
          </p:nvPr>
        </p:nvSpPr>
        <p:spPr>
          <a:xfrm>
            <a:off x="609600" y="1828800"/>
            <a:ext cx="7848600" cy="3886200"/>
          </a:xfrm>
        </p:spPr>
        <p:txBody>
          <a:bodyPr/>
          <a:lstStyle/>
          <a:p>
            <a:pPr eaLnBrk="1" hangingPunct="1"/>
            <a:r>
              <a:rPr lang="en-US" smtClean="0"/>
              <a:t>Execution</a:t>
            </a:r>
          </a:p>
          <a:p>
            <a:pPr lvl="1" eaLnBrk="1" hangingPunct="1"/>
            <a:r>
              <a:rPr lang="en-US" smtClean="0"/>
              <a:t>Prioritize which trees to prune</a:t>
            </a:r>
          </a:p>
          <a:p>
            <a:pPr lvl="1" eaLnBrk="1" hangingPunct="1"/>
            <a:r>
              <a:rPr lang="en-US" smtClean="0"/>
              <a:t>Decide location of lowest permanent limb</a:t>
            </a:r>
            <a:br>
              <a:rPr lang="en-US" smtClean="0"/>
            </a:br>
            <a:r>
              <a:rPr lang="en-US" i="1" smtClean="0"/>
              <a:t>temporary branch management vs. permanent branch management</a:t>
            </a:r>
          </a:p>
          <a:p>
            <a:pPr eaLnBrk="1" hangingPunct="1"/>
            <a:endParaRPr lang="en-US" i="1" smtClean="0"/>
          </a:p>
        </p:txBody>
      </p:sp>
      <p:sp>
        <p:nvSpPr>
          <p:cNvPr id="40964" name="Line 4"/>
          <p:cNvSpPr>
            <a:spLocks noChangeShapeType="1"/>
          </p:cNvSpPr>
          <p:nvPr/>
        </p:nvSpPr>
        <p:spPr bwMode="auto">
          <a:xfrm>
            <a:off x="228600" y="1447800"/>
            <a:ext cx="8763000" cy="0"/>
          </a:xfrm>
          <a:prstGeom prst="line">
            <a:avLst/>
          </a:prstGeom>
          <a:noFill/>
          <a:ln w="19050">
            <a:solidFill>
              <a:srgbClr val="0099FF"/>
            </a:solidFill>
            <a:round/>
            <a:headEnd type="oval" w="med" len="med"/>
            <a:tailEnd type="oval" w="med" len="med"/>
          </a:ln>
        </p:spPr>
        <p:txBody>
          <a:bodyPr/>
          <a:lstStyle/>
          <a:p>
            <a:endParaRPr lang="en-US"/>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l" eaLnBrk="1" hangingPunct="1"/>
            <a:r>
              <a:rPr lang="en-US" sz="4000" b="1" smtClean="0"/>
              <a:t>Objective:</a:t>
            </a:r>
            <a:r>
              <a:rPr lang="en-US" sz="4000" smtClean="0"/>
              <a:t> Reduce structural issues that cause tree failure</a:t>
            </a:r>
          </a:p>
        </p:txBody>
      </p:sp>
      <p:sp>
        <p:nvSpPr>
          <p:cNvPr id="5123" name="Rectangle 3"/>
          <p:cNvSpPr>
            <a:spLocks noGrp="1" noChangeArrowheads="1"/>
          </p:cNvSpPr>
          <p:nvPr>
            <p:ph type="body" idx="1"/>
          </p:nvPr>
        </p:nvSpPr>
        <p:spPr>
          <a:xfrm>
            <a:off x="152400" y="1676400"/>
            <a:ext cx="5638800" cy="5029200"/>
          </a:xfrm>
        </p:spPr>
        <p:txBody>
          <a:bodyPr/>
          <a:lstStyle/>
          <a:p>
            <a:pPr eaLnBrk="1" hangingPunct="1">
              <a:lnSpc>
                <a:spcPct val="90000"/>
              </a:lnSpc>
              <a:buClr>
                <a:srgbClr val="FF9900"/>
              </a:buClr>
              <a:buSzPct val="130000"/>
            </a:pPr>
            <a:r>
              <a:rPr lang="en-US" b="1" smtClean="0">
                <a:solidFill>
                  <a:srgbClr val="FF9900"/>
                </a:solidFill>
              </a:rPr>
              <a:t>Codominant stems:</a:t>
            </a:r>
            <a:r>
              <a:rPr lang="en-US" smtClean="0"/>
              <a:t> </a:t>
            </a:r>
            <a:br>
              <a:rPr lang="en-US" smtClean="0"/>
            </a:br>
            <a:r>
              <a:rPr lang="en-US" smtClean="0"/>
              <a:t>stems of equal size originating from the same point on the tree</a:t>
            </a:r>
          </a:p>
          <a:p>
            <a:pPr eaLnBrk="1" hangingPunct="1">
              <a:lnSpc>
                <a:spcPct val="90000"/>
              </a:lnSpc>
              <a:buClr>
                <a:srgbClr val="FF9900"/>
              </a:buClr>
              <a:buSzPct val="130000"/>
            </a:pPr>
            <a:r>
              <a:rPr lang="en-US" b="1" smtClean="0">
                <a:solidFill>
                  <a:srgbClr val="FF9900"/>
                </a:solidFill>
              </a:rPr>
              <a:t>Included bark:</a:t>
            </a:r>
            <a:r>
              <a:rPr lang="en-US" smtClean="0"/>
              <a:t> </a:t>
            </a:r>
            <a:br>
              <a:rPr lang="en-US" smtClean="0"/>
            </a:br>
            <a:r>
              <a:rPr lang="en-US" smtClean="0"/>
              <a:t>bark pinched between two stems, indicating a weak union</a:t>
            </a:r>
          </a:p>
          <a:p>
            <a:pPr eaLnBrk="1" hangingPunct="1">
              <a:lnSpc>
                <a:spcPct val="90000"/>
              </a:lnSpc>
              <a:buClr>
                <a:srgbClr val="FF9900"/>
              </a:buClr>
              <a:buSzPct val="130000"/>
            </a:pPr>
            <a:r>
              <a:rPr lang="en-US" b="1" smtClean="0">
                <a:solidFill>
                  <a:srgbClr val="FF9900"/>
                </a:solidFill>
              </a:rPr>
              <a:t>Unbalanced canopy:</a:t>
            </a:r>
            <a:br>
              <a:rPr lang="en-US" b="1" smtClean="0">
                <a:solidFill>
                  <a:srgbClr val="FF9900"/>
                </a:solidFill>
              </a:rPr>
            </a:br>
            <a:r>
              <a:rPr lang="en-US" smtClean="0"/>
              <a:t>one side much heavier, or most weight at the tips of branches</a:t>
            </a:r>
          </a:p>
          <a:p>
            <a:pPr eaLnBrk="1" hangingPunct="1">
              <a:lnSpc>
                <a:spcPct val="90000"/>
              </a:lnSpc>
              <a:buClr>
                <a:srgbClr val="FF9900"/>
              </a:buClr>
              <a:buSzPct val="130000"/>
            </a:pPr>
            <a:r>
              <a:rPr lang="en-US" b="1" smtClean="0">
                <a:solidFill>
                  <a:srgbClr val="FF9900"/>
                </a:solidFill>
              </a:rPr>
              <a:t>Large low branches:</a:t>
            </a:r>
          </a:p>
        </p:txBody>
      </p:sp>
      <p:pic>
        <p:nvPicPr>
          <p:cNvPr id="5124" name="Picture 11" descr="5"/>
          <p:cNvPicPr>
            <a:picLocks noChangeAspect="1" noChangeArrowheads="1"/>
          </p:cNvPicPr>
          <p:nvPr/>
        </p:nvPicPr>
        <p:blipFill>
          <a:blip r:embed="rId3" cstate="print"/>
          <a:srcRect/>
          <a:stretch>
            <a:fillRect/>
          </a:stretch>
        </p:blipFill>
        <p:spPr bwMode="auto">
          <a:xfrm>
            <a:off x="6019800" y="1066800"/>
            <a:ext cx="2857500" cy="53816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Line 3"/>
          <p:cNvSpPr>
            <a:spLocks noChangeShapeType="1"/>
          </p:cNvSpPr>
          <p:nvPr/>
        </p:nvSpPr>
        <p:spPr bwMode="auto">
          <a:xfrm>
            <a:off x="1371600" y="609600"/>
            <a:ext cx="7086600" cy="381000"/>
          </a:xfrm>
          <a:prstGeom prst="line">
            <a:avLst/>
          </a:prstGeom>
          <a:noFill/>
          <a:ln w="57150">
            <a:solidFill>
              <a:schemeClr val="tx1"/>
            </a:solidFill>
            <a:prstDash val="sysDot"/>
            <a:round/>
            <a:headEnd/>
            <a:tailEnd/>
          </a:ln>
        </p:spPr>
        <p:txBody>
          <a:bodyPr/>
          <a:lstStyle/>
          <a:p>
            <a:endParaRPr lang="en-US"/>
          </a:p>
        </p:txBody>
      </p:sp>
      <p:pic>
        <p:nvPicPr>
          <p:cNvPr id="41987" name="Picture 7" descr="temporarybranchmanagement_drawing"/>
          <p:cNvPicPr>
            <a:picLocks noChangeAspect="1" noChangeArrowheads="1"/>
          </p:cNvPicPr>
          <p:nvPr/>
        </p:nvPicPr>
        <p:blipFill>
          <a:blip r:embed="rId3" cstate="print"/>
          <a:srcRect/>
          <a:stretch>
            <a:fillRect/>
          </a:stretch>
        </p:blipFill>
        <p:spPr bwMode="auto">
          <a:xfrm>
            <a:off x="152400" y="76200"/>
            <a:ext cx="8858250" cy="6716713"/>
          </a:xfrm>
          <a:prstGeom prst="rect">
            <a:avLst/>
          </a:prstGeom>
          <a:noFill/>
          <a:ln w="9525">
            <a:noFill/>
            <a:miter lim="800000"/>
            <a:headEnd/>
            <a:tailEnd/>
          </a:ln>
        </p:spPr>
      </p:pic>
      <p:sp>
        <p:nvSpPr>
          <p:cNvPr id="41988" name="Text Box 4"/>
          <p:cNvSpPr txBox="1">
            <a:spLocks noChangeArrowheads="1"/>
          </p:cNvSpPr>
          <p:nvPr/>
        </p:nvSpPr>
        <p:spPr bwMode="auto">
          <a:xfrm>
            <a:off x="5486400" y="4922838"/>
            <a:ext cx="3505200" cy="1554162"/>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3200" b="1">
                <a:latin typeface="Times New Roman" pitchFamily="18" charset="0"/>
              </a:rPr>
              <a:t>Temporary vs. permanent branch management</a:t>
            </a: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274638"/>
            <a:ext cx="8229600" cy="944562"/>
          </a:xfrm>
        </p:spPr>
        <p:txBody>
          <a:bodyPr/>
          <a:lstStyle/>
          <a:p>
            <a:pPr eaLnBrk="1" hangingPunct="1"/>
            <a:r>
              <a:rPr lang="en-US" smtClean="0"/>
              <a:t>Pruning Plan: </a:t>
            </a:r>
            <a:r>
              <a:rPr lang="en-US" smtClean="0">
                <a:solidFill>
                  <a:srgbClr val="FF9900"/>
                </a:solidFill>
              </a:rPr>
              <a:t>First 5 years</a:t>
            </a:r>
          </a:p>
        </p:txBody>
      </p:sp>
      <p:sp>
        <p:nvSpPr>
          <p:cNvPr id="43011" name="Rectangle 3"/>
          <p:cNvSpPr>
            <a:spLocks noGrp="1" noChangeArrowheads="1"/>
          </p:cNvSpPr>
          <p:nvPr>
            <p:ph type="body" idx="1"/>
          </p:nvPr>
        </p:nvSpPr>
        <p:spPr>
          <a:xfrm>
            <a:off x="457200" y="1447800"/>
            <a:ext cx="8305800" cy="5257800"/>
          </a:xfrm>
        </p:spPr>
        <p:txBody>
          <a:bodyPr/>
          <a:lstStyle/>
          <a:p>
            <a:pPr marL="0" indent="0" eaLnBrk="1" hangingPunct="1">
              <a:buFontTx/>
              <a:buNone/>
            </a:pPr>
            <a:r>
              <a:rPr lang="en-US" sz="2800" smtClean="0"/>
              <a:t>Most low branches are temporary.</a:t>
            </a:r>
          </a:p>
          <a:p>
            <a:pPr marL="0" indent="0" eaLnBrk="1" hangingPunct="1">
              <a:lnSpc>
                <a:spcPct val="20000"/>
              </a:lnSpc>
              <a:buFontTx/>
              <a:buNone/>
            </a:pPr>
            <a:endParaRPr lang="en-US" sz="2800" smtClean="0"/>
          </a:p>
          <a:p>
            <a:pPr marL="0" indent="0" eaLnBrk="1" hangingPunct="1">
              <a:buFontTx/>
              <a:buNone/>
            </a:pPr>
            <a:r>
              <a:rPr lang="en-US" sz="2800" smtClean="0"/>
              <a:t>Do not remove more than 35% of live foliage at a pruning visit.</a:t>
            </a:r>
          </a:p>
          <a:p>
            <a:pPr marL="0" indent="0" eaLnBrk="1" hangingPunct="1">
              <a:lnSpc>
                <a:spcPct val="20000"/>
              </a:lnSpc>
              <a:buFontTx/>
              <a:buNone/>
            </a:pPr>
            <a:endParaRPr lang="en-US" sz="2800" smtClean="0"/>
          </a:p>
          <a:p>
            <a:pPr marL="0" indent="0" eaLnBrk="1" hangingPunct="1">
              <a:buFontTx/>
              <a:buNone/>
            </a:pPr>
            <a:r>
              <a:rPr lang="en-US" sz="2800" b="1" i="1" smtClean="0"/>
              <a:t>Reduce</a:t>
            </a:r>
            <a:r>
              <a:rPr lang="en-US" sz="2800" smtClean="0"/>
              <a:t> all branches greater than ½ trunk diameter.</a:t>
            </a:r>
          </a:p>
          <a:p>
            <a:pPr marL="0" indent="0" eaLnBrk="1" hangingPunct="1">
              <a:lnSpc>
                <a:spcPct val="20000"/>
              </a:lnSpc>
              <a:buFontTx/>
              <a:buNone/>
            </a:pPr>
            <a:endParaRPr lang="en-US" sz="2800" smtClean="0"/>
          </a:p>
          <a:p>
            <a:pPr marL="0" indent="0" eaLnBrk="1" hangingPunct="1">
              <a:buFontTx/>
              <a:buNone/>
            </a:pPr>
            <a:r>
              <a:rPr lang="en-US" sz="2800" b="1" i="1" smtClean="0"/>
              <a:t>Reduce and/or remove</a:t>
            </a:r>
            <a:r>
              <a:rPr lang="en-US" sz="2800" smtClean="0"/>
              <a:t> all branches or stems competing with the one selected to be the leader.</a:t>
            </a:r>
          </a:p>
          <a:p>
            <a:pPr marL="0" indent="0" eaLnBrk="1" hangingPunct="1">
              <a:lnSpc>
                <a:spcPct val="20000"/>
              </a:lnSpc>
              <a:buFontTx/>
              <a:buNone/>
            </a:pPr>
            <a:endParaRPr lang="en-US" sz="2800" smtClean="0"/>
          </a:p>
          <a:p>
            <a:pPr marL="0" indent="0" eaLnBrk="1" hangingPunct="1">
              <a:buFontTx/>
              <a:buNone/>
            </a:pPr>
            <a:r>
              <a:rPr lang="en-US" sz="2800" b="1" i="1" smtClean="0"/>
              <a:t>Reduce and/or remove</a:t>
            </a:r>
            <a:r>
              <a:rPr lang="en-US" sz="2800" smtClean="0"/>
              <a:t> large, low vigorous branches.</a:t>
            </a:r>
          </a:p>
          <a:p>
            <a:pPr marL="0" indent="0" eaLnBrk="1" hangingPunct="1">
              <a:lnSpc>
                <a:spcPct val="20000"/>
              </a:lnSpc>
              <a:buFontTx/>
              <a:buNone/>
            </a:pPr>
            <a:endParaRPr lang="en-US" sz="2800" smtClean="0"/>
          </a:p>
          <a:p>
            <a:pPr marL="0" indent="0" eaLnBrk="1" hangingPunct="1">
              <a:buFontTx/>
              <a:buNone/>
            </a:pPr>
            <a:r>
              <a:rPr lang="en-US" sz="2800" b="1" i="1" smtClean="0"/>
              <a:t>Remove</a:t>
            </a:r>
            <a:r>
              <a:rPr lang="en-US" sz="2800" smtClean="0"/>
              <a:t> broken, cracked or severely damaged branches.</a:t>
            </a:r>
          </a:p>
        </p:txBody>
      </p:sp>
      <p:sp>
        <p:nvSpPr>
          <p:cNvPr id="43012" name="Line 4"/>
          <p:cNvSpPr>
            <a:spLocks noChangeShapeType="1"/>
          </p:cNvSpPr>
          <p:nvPr/>
        </p:nvSpPr>
        <p:spPr bwMode="auto">
          <a:xfrm>
            <a:off x="228600" y="1295400"/>
            <a:ext cx="8763000" cy="0"/>
          </a:xfrm>
          <a:prstGeom prst="line">
            <a:avLst/>
          </a:prstGeom>
          <a:noFill/>
          <a:ln w="19050">
            <a:solidFill>
              <a:srgbClr val="0099FF"/>
            </a:solidFill>
            <a:round/>
            <a:headEnd type="oval" w="med" len="med"/>
            <a:tailEnd type="oval" w="med" len="med"/>
          </a:ln>
        </p:spPr>
        <p:txBody>
          <a:bodyPr/>
          <a:lstStyle/>
          <a:p>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h"/>
          <p:cNvPicPr>
            <a:picLocks noChangeAspect="1" noChangeArrowheads="1"/>
          </p:cNvPicPr>
          <p:nvPr/>
        </p:nvPicPr>
        <p:blipFill>
          <a:blip r:embed="rId3" cstate="print">
            <a:lum bright="-12000" contrast="30000"/>
          </a:blip>
          <a:srcRect/>
          <a:stretch>
            <a:fillRect/>
          </a:stretch>
        </p:blipFill>
        <p:spPr bwMode="auto">
          <a:xfrm>
            <a:off x="4648200" y="1143000"/>
            <a:ext cx="4391025" cy="5715000"/>
          </a:xfrm>
          <a:prstGeom prst="rect">
            <a:avLst/>
          </a:prstGeom>
          <a:noFill/>
          <a:ln w="9525">
            <a:noFill/>
            <a:miter lim="800000"/>
            <a:headEnd/>
            <a:tailEnd/>
          </a:ln>
        </p:spPr>
      </p:pic>
      <p:pic>
        <p:nvPicPr>
          <p:cNvPr id="44035" name="Picture 3" descr="i"/>
          <p:cNvPicPr>
            <a:picLocks noChangeAspect="1" noChangeArrowheads="1"/>
          </p:cNvPicPr>
          <p:nvPr/>
        </p:nvPicPr>
        <p:blipFill>
          <a:blip r:embed="rId4" cstate="print"/>
          <a:srcRect/>
          <a:stretch>
            <a:fillRect/>
          </a:stretch>
        </p:blipFill>
        <p:spPr bwMode="auto">
          <a:xfrm>
            <a:off x="0" y="0"/>
            <a:ext cx="4503738" cy="6858000"/>
          </a:xfrm>
          <a:prstGeom prst="rect">
            <a:avLst/>
          </a:prstGeom>
          <a:noFill/>
          <a:ln w="9525">
            <a:noFill/>
            <a:miter lim="800000"/>
            <a:headEnd/>
            <a:tailEnd/>
          </a:ln>
        </p:spPr>
      </p:pic>
      <p:sp>
        <p:nvSpPr>
          <p:cNvPr id="44036" name="Text Box 4"/>
          <p:cNvSpPr txBox="1">
            <a:spLocks noChangeArrowheads="1"/>
          </p:cNvSpPr>
          <p:nvPr/>
        </p:nvSpPr>
        <p:spPr bwMode="auto">
          <a:xfrm>
            <a:off x="4648200" y="0"/>
            <a:ext cx="4343400" cy="946150"/>
          </a:xfrm>
          <a:prstGeom prst="rect">
            <a:avLst/>
          </a:prstGeom>
          <a:noFill/>
          <a:ln w="9525">
            <a:noFill/>
            <a:miter lim="800000"/>
            <a:headEnd/>
            <a:tailEnd/>
          </a:ln>
        </p:spPr>
        <p:txBody>
          <a:bodyPr>
            <a:spAutoFit/>
          </a:bodyPr>
          <a:lstStyle/>
          <a:p>
            <a:pPr algn="l">
              <a:spcBef>
                <a:spcPct val="50000"/>
              </a:spcBef>
            </a:pPr>
            <a:r>
              <a:rPr lang="en-US" sz="2800">
                <a:solidFill>
                  <a:schemeClr val="bg1"/>
                </a:solidFill>
                <a:latin typeface="Times New Roman" pitchFamily="18" charset="0"/>
              </a:rPr>
              <a:t>Reduce growth rate of low aggressive branches</a:t>
            </a:r>
          </a:p>
        </p:txBody>
      </p:sp>
      <p:sp>
        <p:nvSpPr>
          <p:cNvPr id="44037" name="Line 5"/>
          <p:cNvSpPr>
            <a:spLocks noChangeShapeType="1"/>
          </p:cNvSpPr>
          <p:nvPr/>
        </p:nvSpPr>
        <p:spPr bwMode="auto">
          <a:xfrm>
            <a:off x="609600" y="2057400"/>
            <a:ext cx="533400" cy="1143000"/>
          </a:xfrm>
          <a:prstGeom prst="line">
            <a:avLst/>
          </a:prstGeom>
          <a:noFill/>
          <a:ln w="76200">
            <a:solidFill>
              <a:srgbClr val="FF0000"/>
            </a:solidFill>
            <a:round/>
            <a:headEnd/>
            <a:tailEnd type="triangle" w="med" len="med"/>
          </a:ln>
        </p:spPr>
        <p:txBody>
          <a:bodyPr/>
          <a:lstStyle/>
          <a:p>
            <a:endParaRPr lang="en-US"/>
          </a:p>
        </p:txBody>
      </p:sp>
      <p:sp>
        <p:nvSpPr>
          <p:cNvPr id="44038" name="Line 6"/>
          <p:cNvSpPr>
            <a:spLocks noChangeShapeType="1"/>
          </p:cNvSpPr>
          <p:nvPr/>
        </p:nvSpPr>
        <p:spPr bwMode="auto">
          <a:xfrm flipH="1">
            <a:off x="3733800" y="1676400"/>
            <a:ext cx="381000" cy="1066800"/>
          </a:xfrm>
          <a:prstGeom prst="line">
            <a:avLst/>
          </a:prstGeom>
          <a:noFill/>
          <a:ln w="76200">
            <a:solidFill>
              <a:srgbClr val="FF0000"/>
            </a:solidFill>
            <a:round/>
            <a:headEnd/>
            <a:tailEnd type="triangle" w="med" len="med"/>
          </a:ln>
        </p:spPr>
        <p:txBody>
          <a:bodyPr/>
          <a:lstStyle/>
          <a:p>
            <a:endParaRPr lang="en-US"/>
          </a:p>
        </p:txBody>
      </p:sp>
      <p:sp>
        <p:nvSpPr>
          <p:cNvPr id="44039" name="Line 7"/>
          <p:cNvSpPr>
            <a:spLocks noChangeShapeType="1"/>
          </p:cNvSpPr>
          <p:nvPr/>
        </p:nvSpPr>
        <p:spPr bwMode="auto">
          <a:xfrm flipV="1">
            <a:off x="2209800" y="381000"/>
            <a:ext cx="0" cy="1828800"/>
          </a:xfrm>
          <a:prstGeom prst="line">
            <a:avLst/>
          </a:prstGeom>
          <a:noFill/>
          <a:ln w="76200">
            <a:solidFill>
              <a:schemeClr val="bg1"/>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e"/>
          <p:cNvPicPr>
            <a:picLocks noChangeAspect="1" noChangeArrowheads="1"/>
          </p:cNvPicPr>
          <p:nvPr/>
        </p:nvPicPr>
        <p:blipFill>
          <a:blip r:embed="rId3" cstate="print"/>
          <a:srcRect/>
          <a:stretch>
            <a:fillRect/>
          </a:stretch>
        </p:blipFill>
        <p:spPr bwMode="auto">
          <a:xfrm>
            <a:off x="0" y="0"/>
            <a:ext cx="4527550" cy="6858000"/>
          </a:xfrm>
          <a:prstGeom prst="rect">
            <a:avLst/>
          </a:prstGeom>
          <a:noFill/>
          <a:ln w="9525">
            <a:noFill/>
            <a:miter lim="800000"/>
            <a:headEnd/>
            <a:tailEnd/>
          </a:ln>
        </p:spPr>
      </p:pic>
      <p:pic>
        <p:nvPicPr>
          <p:cNvPr id="45059" name="Picture 3" descr="f"/>
          <p:cNvPicPr>
            <a:picLocks noChangeAspect="1" noChangeArrowheads="1"/>
          </p:cNvPicPr>
          <p:nvPr/>
        </p:nvPicPr>
        <p:blipFill>
          <a:blip r:embed="rId4" cstate="print"/>
          <a:srcRect/>
          <a:stretch>
            <a:fillRect/>
          </a:stretch>
        </p:blipFill>
        <p:spPr bwMode="auto">
          <a:xfrm>
            <a:off x="4572000" y="0"/>
            <a:ext cx="4572000" cy="6858000"/>
          </a:xfrm>
          <a:prstGeom prst="rect">
            <a:avLst/>
          </a:prstGeom>
          <a:noFill/>
          <a:ln w="9525">
            <a:noFill/>
            <a:miter lim="800000"/>
            <a:headEnd/>
            <a:tailEnd/>
          </a:ln>
        </p:spPr>
      </p:pic>
      <p:sp>
        <p:nvSpPr>
          <p:cNvPr id="45060" name="Text Box 4"/>
          <p:cNvSpPr txBox="1">
            <a:spLocks noChangeArrowheads="1"/>
          </p:cNvSpPr>
          <p:nvPr/>
        </p:nvSpPr>
        <p:spPr bwMode="auto">
          <a:xfrm>
            <a:off x="152400" y="152400"/>
            <a:ext cx="1295400" cy="519113"/>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latin typeface="Times New Roman" pitchFamily="18" charset="0"/>
              </a:rPr>
              <a:t>Before</a:t>
            </a:r>
          </a:p>
        </p:txBody>
      </p:sp>
      <p:sp>
        <p:nvSpPr>
          <p:cNvPr id="45061" name="Text Box 5"/>
          <p:cNvSpPr txBox="1">
            <a:spLocks noChangeArrowheads="1"/>
          </p:cNvSpPr>
          <p:nvPr/>
        </p:nvSpPr>
        <p:spPr bwMode="auto">
          <a:xfrm>
            <a:off x="4724400" y="152400"/>
            <a:ext cx="1371600" cy="519113"/>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solidFill>
                  <a:schemeClr val="tx2"/>
                </a:solidFill>
                <a:latin typeface="Times New Roman" pitchFamily="18" charset="0"/>
              </a:rPr>
              <a:t>After</a:t>
            </a:r>
          </a:p>
        </p:txBody>
      </p:sp>
      <p:sp>
        <p:nvSpPr>
          <p:cNvPr id="45062" name="Text Box 6"/>
          <p:cNvSpPr txBox="1">
            <a:spLocks noChangeArrowheads="1"/>
          </p:cNvSpPr>
          <p:nvPr/>
        </p:nvSpPr>
        <p:spPr bwMode="auto">
          <a:xfrm>
            <a:off x="3657600" y="5791200"/>
            <a:ext cx="1981200" cy="641350"/>
          </a:xfrm>
          <a:prstGeom prst="rect">
            <a:avLst/>
          </a:prstGeom>
          <a:solidFill>
            <a:schemeClr val="accent1">
              <a:alpha val="79999"/>
            </a:schemeClr>
          </a:solidFill>
          <a:ln w="9525">
            <a:noFill/>
            <a:miter lim="800000"/>
            <a:headEnd/>
            <a:tailEnd/>
          </a:ln>
        </p:spPr>
        <p:txBody>
          <a:bodyPr>
            <a:spAutoFit/>
          </a:bodyPr>
          <a:lstStyle/>
          <a:p>
            <a:pPr algn="l">
              <a:spcBef>
                <a:spcPct val="50000"/>
              </a:spcBef>
            </a:pPr>
            <a:r>
              <a:rPr lang="en-US" sz="3600">
                <a:solidFill>
                  <a:schemeClr val="tx2"/>
                </a:solidFill>
                <a:latin typeface="Times New Roman" pitchFamily="18" charset="0"/>
              </a:rPr>
              <a:t>Year two</a:t>
            </a:r>
          </a:p>
        </p:txBody>
      </p:sp>
      <p:sp>
        <p:nvSpPr>
          <p:cNvPr id="45063" name="Line 7"/>
          <p:cNvSpPr>
            <a:spLocks noChangeShapeType="1"/>
          </p:cNvSpPr>
          <p:nvPr/>
        </p:nvSpPr>
        <p:spPr bwMode="auto">
          <a:xfrm>
            <a:off x="990600" y="1219200"/>
            <a:ext cx="762000" cy="2057400"/>
          </a:xfrm>
          <a:prstGeom prst="line">
            <a:avLst/>
          </a:prstGeom>
          <a:noFill/>
          <a:ln w="57150">
            <a:solidFill>
              <a:srgbClr val="FF0000"/>
            </a:solidFill>
            <a:round/>
            <a:headEnd/>
            <a:tailEnd type="triangle" w="med" len="med"/>
          </a:ln>
        </p:spPr>
        <p:txBody>
          <a:bodyPr/>
          <a:lstStyle/>
          <a:p>
            <a:endParaRPr lang="en-US"/>
          </a:p>
        </p:txBody>
      </p:sp>
      <p:sp>
        <p:nvSpPr>
          <p:cNvPr id="45064" name="Line 8"/>
          <p:cNvSpPr>
            <a:spLocks noChangeShapeType="1"/>
          </p:cNvSpPr>
          <p:nvPr/>
        </p:nvSpPr>
        <p:spPr bwMode="auto">
          <a:xfrm flipH="1">
            <a:off x="3200400" y="990600"/>
            <a:ext cx="609600" cy="2286000"/>
          </a:xfrm>
          <a:prstGeom prst="line">
            <a:avLst/>
          </a:prstGeom>
          <a:noFill/>
          <a:ln w="57150">
            <a:solidFill>
              <a:srgbClr val="FF0000"/>
            </a:solidFill>
            <a:round/>
            <a:headEnd/>
            <a:tailEnd type="triangle" w="med" len="med"/>
          </a:ln>
        </p:spPr>
        <p:txBody>
          <a:bodyPr/>
          <a:lstStyle/>
          <a:p>
            <a:endParaRPr lang="en-US"/>
          </a:p>
        </p:txBody>
      </p:sp>
      <p:sp>
        <p:nvSpPr>
          <p:cNvPr id="45065" name="TextBox 9"/>
          <p:cNvSpPr txBox="1">
            <a:spLocks noChangeArrowheads="1"/>
          </p:cNvSpPr>
          <p:nvPr/>
        </p:nvSpPr>
        <p:spPr bwMode="auto">
          <a:xfrm>
            <a:off x="990600" y="3657600"/>
            <a:ext cx="2895600" cy="830263"/>
          </a:xfrm>
          <a:prstGeom prst="rect">
            <a:avLst/>
          </a:prstGeom>
          <a:noFill/>
          <a:ln w="9525">
            <a:noFill/>
            <a:miter lim="800000"/>
            <a:headEnd/>
            <a:tailEnd/>
          </a:ln>
        </p:spPr>
        <p:txBody>
          <a:bodyPr>
            <a:spAutoFit/>
          </a:bodyPr>
          <a:lstStyle/>
          <a:p>
            <a:r>
              <a:rPr lang="en-US" sz="2400">
                <a:solidFill>
                  <a:schemeClr val="bg1"/>
                </a:solidFill>
              </a:rPr>
              <a:t>Make reduction cuts here</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anim calcmode="lin" valueType="num">
                                      <p:cBhvr additive="base">
                                        <p:cTn id="7" dur="500" fill="hold"/>
                                        <p:tgtEl>
                                          <p:spTgt spid="45059"/>
                                        </p:tgtEl>
                                        <p:attrNameLst>
                                          <p:attrName>ppt_x</p:attrName>
                                        </p:attrNameLst>
                                      </p:cBhvr>
                                      <p:tavLst>
                                        <p:tav tm="0">
                                          <p:val>
                                            <p:strVal val="1+#ppt_w/2"/>
                                          </p:val>
                                        </p:tav>
                                        <p:tav tm="100000">
                                          <p:val>
                                            <p:strVal val="#ppt_x"/>
                                          </p:val>
                                        </p:tav>
                                      </p:tavLst>
                                    </p:anim>
                                    <p:anim calcmode="lin" valueType="num">
                                      <p:cBhvr additive="base">
                                        <p:cTn id="8" dur="500" fill="hold"/>
                                        <p:tgtEl>
                                          <p:spTgt spid="4505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5061"/>
                                        </p:tgtEl>
                                        <p:attrNameLst>
                                          <p:attrName>style.visibility</p:attrName>
                                        </p:attrNameLst>
                                      </p:cBhvr>
                                      <p:to>
                                        <p:strVal val="visible"/>
                                      </p:to>
                                    </p:set>
                                    <p:animEffect transition="in" filter="checkerboard(across)">
                                      <p:cBhvr>
                                        <p:cTn id="13" dur="500"/>
                                        <p:tgtEl>
                                          <p:spTgt spid="450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6" descr="41"/>
          <p:cNvPicPr>
            <a:picLocks noChangeAspect="1" noChangeArrowheads="1"/>
          </p:cNvPicPr>
          <p:nvPr/>
        </p:nvPicPr>
        <p:blipFill>
          <a:blip r:embed="rId3" cstate="print"/>
          <a:srcRect/>
          <a:stretch>
            <a:fillRect/>
          </a:stretch>
        </p:blipFill>
        <p:spPr bwMode="auto">
          <a:xfrm>
            <a:off x="0" y="0"/>
            <a:ext cx="4545013" cy="6858000"/>
          </a:xfrm>
          <a:prstGeom prst="rect">
            <a:avLst/>
          </a:prstGeom>
          <a:noFill/>
          <a:ln w="9525">
            <a:noFill/>
            <a:miter lim="800000"/>
            <a:headEnd/>
            <a:tailEnd/>
          </a:ln>
        </p:spPr>
      </p:pic>
      <p:sp>
        <p:nvSpPr>
          <p:cNvPr id="46083" name="Text Box 3"/>
          <p:cNvSpPr txBox="1">
            <a:spLocks noChangeArrowheads="1"/>
          </p:cNvSpPr>
          <p:nvPr/>
        </p:nvSpPr>
        <p:spPr bwMode="auto">
          <a:xfrm>
            <a:off x="4724400" y="90488"/>
            <a:ext cx="1371600" cy="519112"/>
          </a:xfrm>
          <a:prstGeom prst="rect">
            <a:avLst/>
          </a:prstGeom>
          <a:noFill/>
          <a:ln w="9525">
            <a:noFill/>
            <a:miter lim="800000"/>
            <a:headEnd/>
            <a:tailEnd/>
          </a:ln>
        </p:spPr>
        <p:txBody>
          <a:bodyPr>
            <a:spAutoFit/>
          </a:bodyPr>
          <a:lstStyle/>
          <a:p>
            <a:pPr algn="l">
              <a:spcBef>
                <a:spcPct val="50000"/>
              </a:spcBef>
            </a:pPr>
            <a:r>
              <a:rPr lang="en-US" sz="2800" b="1">
                <a:solidFill>
                  <a:schemeClr val="tx2"/>
                </a:solidFill>
                <a:latin typeface="Verdana" pitchFamily="34" charset="0"/>
              </a:rPr>
              <a:t>After</a:t>
            </a:r>
          </a:p>
        </p:txBody>
      </p:sp>
      <p:sp>
        <p:nvSpPr>
          <p:cNvPr id="46084" name="Text Box 4"/>
          <p:cNvSpPr txBox="1">
            <a:spLocks noChangeArrowheads="1"/>
          </p:cNvSpPr>
          <p:nvPr/>
        </p:nvSpPr>
        <p:spPr bwMode="auto">
          <a:xfrm>
            <a:off x="228600" y="152400"/>
            <a:ext cx="1295400" cy="519113"/>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latin typeface="Times New Roman" pitchFamily="18" charset="0"/>
              </a:rPr>
              <a:t>Before</a:t>
            </a:r>
          </a:p>
        </p:txBody>
      </p:sp>
      <p:sp>
        <p:nvSpPr>
          <p:cNvPr id="46085" name="Text Box 5"/>
          <p:cNvSpPr txBox="1">
            <a:spLocks noChangeArrowheads="1"/>
          </p:cNvSpPr>
          <p:nvPr/>
        </p:nvSpPr>
        <p:spPr bwMode="auto">
          <a:xfrm>
            <a:off x="4572000" y="463550"/>
            <a:ext cx="4572000" cy="4108450"/>
          </a:xfrm>
          <a:prstGeom prst="rect">
            <a:avLst/>
          </a:prstGeom>
          <a:noFill/>
          <a:ln w="9525">
            <a:noFill/>
            <a:miter lim="800000"/>
            <a:headEnd/>
            <a:tailEnd/>
          </a:ln>
        </p:spPr>
        <p:txBody>
          <a:bodyPr>
            <a:spAutoFit/>
          </a:bodyPr>
          <a:lstStyle/>
          <a:p>
            <a:pPr marL="342900" indent="-342900" algn="l">
              <a:spcBef>
                <a:spcPct val="50000"/>
              </a:spcBef>
            </a:pPr>
            <a:r>
              <a:rPr lang="en-US" sz="2400">
                <a:solidFill>
                  <a:srgbClr val="FF9900"/>
                </a:solidFill>
              </a:rPr>
              <a:t>Structural pruning is a three step process:</a:t>
            </a:r>
          </a:p>
          <a:p>
            <a:pPr marL="342900" indent="-342900" algn="l">
              <a:spcBef>
                <a:spcPct val="50000"/>
              </a:spcBef>
              <a:buFontTx/>
              <a:buAutoNum type="arabicPeriod"/>
            </a:pPr>
            <a:r>
              <a:rPr lang="en-US" sz="2400">
                <a:solidFill>
                  <a:schemeClr val="bg1"/>
                </a:solidFill>
              </a:rPr>
              <a:t>Identify the stem that will make the best leader.</a:t>
            </a:r>
          </a:p>
          <a:p>
            <a:pPr marL="342900" indent="-342900" algn="l">
              <a:spcBef>
                <a:spcPct val="50000"/>
              </a:spcBef>
              <a:buFontTx/>
              <a:buAutoNum type="arabicPeriod"/>
            </a:pPr>
            <a:r>
              <a:rPr lang="en-US" sz="2400">
                <a:solidFill>
                  <a:schemeClr val="bg1"/>
                </a:solidFill>
              </a:rPr>
              <a:t>Identify which stems are competing with this leader.</a:t>
            </a:r>
          </a:p>
          <a:p>
            <a:pPr marL="342900" indent="-342900" algn="l">
              <a:spcBef>
                <a:spcPct val="50000"/>
              </a:spcBef>
              <a:buFontTx/>
              <a:buAutoNum type="arabicPeriod"/>
            </a:pPr>
            <a:r>
              <a:rPr lang="en-US" sz="2400">
                <a:solidFill>
                  <a:schemeClr val="bg1"/>
                </a:solidFill>
              </a:rPr>
              <a:t>Decide where to shorten these competing stems.</a:t>
            </a:r>
          </a:p>
          <a:p>
            <a:pPr marL="342900" indent="-342900">
              <a:spcBef>
                <a:spcPct val="50000"/>
              </a:spcBef>
            </a:pPr>
            <a:endParaRPr lang="en-US" sz="2400"/>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7" descr="42_b"/>
          <p:cNvPicPr>
            <a:picLocks noChangeAspect="1" noChangeArrowheads="1"/>
          </p:cNvPicPr>
          <p:nvPr/>
        </p:nvPicPr>
        <p:blipFill>
          <a:blip r:embed="rId3" cstate="print"/>
          <a:srcRect/>
          <a:stretch>
            <a:fillRect/>
          </a:stretch>
        </p:blipFill>
        <p:spPr bwMode="auto">
          <a:xfrm>
            <a:off x="4724400" y="0"/>
            <a:ext cx="4419600" cy="6858000"/>
          </a:xfrm>
          <a:prstGeom prst="rect">
            <a:avLst/>
          </a:prstGeom>
          <a:noFill/>
          <a:ln w="9525">
            <a:noFill/>
            <a:miter lim="800000"/>
            <a:headEnd/>
            <a:tailEnd/>
          </a:ln>
        </p:spPr>
      </p:pic>
      <p:pic>
        <p:nvPicPr>
          <p:cNvPr id="47107" name="Picture 6" descr="41"/>
          <p:cNvPicPr>
            <a:picLocks noChangeAspect="1" noChangeArrowheads="1"/>
          </p:cNvPicPr>
          <p:nvPr/>
        </p:nvPicPr>
        <p:blipFill>
          <a:blip r:embed="rId4" cstate="print"/>
          <a:srcRect/>
          <a:stretch>
            <a:fillRect/>
          </a:stretch>
        </p:blipFill>
        <p:spPr bwMode="auto">
          <a:xfrm>
            <a:off x="0" y="0"/>
            <a:ext cx="4343400" cy="6858000"/>
          </a:xfrm>
          <a:prstGeom prst="rect">
            <a:avLst/>
          </a:prstGeom>
          <a:noFill/>
          <a:ln w="9525">
            <a:noFill/>
            <a:miter lim="800000"/>
            <a:headEnd/>
            <a:tailEnd/>
          </a:ln>
        </p:spPr>
      </p:pic>
      <p:sp>
        <p:nvSpPr>
          <p:cNvPr id="47108" name="Text Box 4"/>
          <p:cNvSpPr txBox="1">
            <a:spLocks noChangeArrowheads="1"/>
          </p:cNvSpPr>
          <p:nvPr/>
        </p:nvSpPr>
        <p:spPr bwMode="auto">
          <a:xfrm>
            <a:off x="4876800" y="152400"/>
            <a:ext cx="1143000" cy="519113"/>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solidFill>
                  <a:schemeClr val="tx2"/>
                </a:solidFill>
                <a:latin typeface="Times New Roman" pitchFamily="18" charset="0"/>
              </a:rPr>
              <a:t>After</a:t>
            </a:r>
          </a:p>
        </p:txBody>
      </p:sp>
      <p:sp>
        <p:nvSpPr>
          <p:cNvPr id="47109" name="Text Box 5"/>
          <p:cNvSpPr txBox="1">
            <a:spLocks noChangeArrowheads="1"/>
          </p:cNvSpPr>
          <p:nvPr/>
        </p:nvSpPr>
        <p:spPr bwMode="auto">
          <a:xfrm>
            <a:off x="228600" y="152400"/>
            <a:ext cx="1295400" cy="519113"/>
          </a:xfrm>
          <a:prstGeom prst="rect">
            <a:avLst/>
          </a:prstGeom>
          <a:solidFill>
            <a:schemeClr val="accent1">
              <a:alpha val="70195"/>
            </a:schemeClr>
          </a:solidFill>
          <a:ln w="9525">
            <a:noFill/>
            <a:miter lim="800000"/>
            <a:headEnd/>
            <a:tailEnd/>
          </a:ln>
        </p:spPr>
        <p:txBody>
          <a:bodyPr>
            <a:spAutoFit/>
          </a:bodyPr>
          <a:lstStyle/>
          <a:p>
            <a:pPr algn="l">
              <a:spcBef>
                <a:spcPct val="50000"/>
              </a:spcBef>
            </a:pPr>
            <a:r>
              <a:rPr lang="en-US" sz="2800" b="1">
                <a:latin typeface="Times New Roman" pitchFamily="18" charset="0"/>
              </a:rPr>
              <a:t>Before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457200" y="274638"/>
            <a:ext cx="8229600" cy="944562"/>
          </a:xfrm>
        </p:spPr>
        <p:txBody>
          <a:bodyPr/>
          <a:lstStyle/>
          <a:p>
            <a:pPr eaLnBrk="1" hangingPunct="1"/>
            <a:r>
              <a:rPr lang="en-US" smtClean="0"/>
              <a:t>Pruning Plan: </a:t>
            </a:r>
            <a:r>
              <a:rPr lang="en-US" smtClean="0">
                <a:solidFill>
                  <a:srgbClr val="FF9900"/>
                </a:solidFill>
              </a:rPr>
              <a:t>5 – 20 years</a:t>
            </a:r>
          </a:p>
        </p:txBody>
      </p:sp>
      <p:sp>
        <p:nvSpPr>
          <p:cNvPr id="48131" name="Rectangle 3"/>
          <p:cNvSpPr>
            <a:spLocks noGrp="1" noChangeArrowheads="1"/>
          </p:cNvSpPr>
          <p:nvPr>
            <p:ph type="body" idx="1"/>
          </p:nvPr>
        </p:nvSpPr>
        <p:spPr>
          <a:xfrm>
            <a:off x="457200" y="1447800"/>
            <a:ext cx="8382000" cy="5181600"/>
          </a:xfrm>
        </p:spPr>
        <p:txBody>
          <a:bodyPr/>
          <a:lstStyle/>
          <a:p>
            <a:pPr marL="0" indent="0" eaLnBrk="1" hangingPunct="1">
              <a:buFontTx/>
              <a:buNone/>
            </a:pPr>
            <a:r>
              <a:rPr lang="en-US" sz="2800" smtClean="0"/>
              <a:t>Do not remove more than 25-35% of live foliage.</a:t>
            </a:r>
          </a:p>
          <a:p>
            <a:pPr marL="0" indent="0" eaLnBrk="1" hangingPunct="1">
              <a:lnSpc>
                <a:spcPct val="20000"/>
              </a:lnSpc>
              <a:buFontTx/>
              <a:buNone/>
            </a:pPr>
            <a:endParaRPr lang="en-US" sz="2800" smtClean="0"/>
          </a:p>
          <a:p>
            <a:pPr marL="0" indent="0" eaLnBrk="1" hangingPunct="1">
              <a:buFontTx/>
              <a:buNone/>
            </a:pPr>
            <a:r>
              <a:rPr lang="en-US" sz="2800" b="1" i="1" smtClean="0"/>
              <a:t>Reduce</a:t>
            </a:r>
            <a:r>
              <a:rPr lang="en-US" sz="2800" smtClean="0"/>
              <a:t> all branches greater than ½ trunk diameter.</a:t>
            </a:r>
          </a:p>
          <a:p>
            <a:pPr marL="0" indent="0" eaLnBrk="1" hangingPunct="1">
              <a:lnSpc>
                <a:spcPct val="20000"/>
              </a:lnSpc>
              <a:buFontTx/>
              <a:buNone/>
            </a:pPr>
            <a:endParaRPr lang="en-US" sz="2800" smtClean="0"/>
          </a:p>
          <a:p>
            <a:pPr marL="0" indent="0" eaLnBrk="1" hangingPunct="1">
              <a:buFontTx/>
              <a:buNone/>
            </a:pPr>
            <a:r>
              <a:rPr lang="en-US" sz="2800" smtClean="0"/>
              <a:t>Identify lowest scaffold limbs of the permanent canopy and </a:t>
            </a:r>
            <a:r>
              <a:rPr lang="en-US" sz="2800" b="1" i="1" smtClean="0"/>
              <a:t>reduce</a:t>
            </a:r>
            <a:r>
              <a:rPr lang="en-US" sz="2800" smtClean="0"/>
              <a:t> all aggressive lower branches.</a:t>
            </a:r>
          </a:p>
          <a:p>
            <a:pPr marL="0" indent="0" eaLnBrk="1" hangingPunct="1">
              <a:lnSpc>
                <a:spcPct val="20000"/>
              </a:lnSpc>
              <a:buFontTx/>
              <a:buNone/>
            </a:pPr>
            <a:endParaRPr lang="en-US" sz="2800" smtClean="0"/>
          </a:p>
          <a:p>
            <a:pPr marL="0" indent="0" eaLnBrk="1" hangingPunct="1">
              <a:buFontTx/>
              <a:buNone/>
            </a:pPr>
            <a:r>
              <a:rPr lang="en-US" sz="2800" b="1" i="1" smtClean="0"/>
              <a:t>Reduce</a:t>
            </a:r>
            <a:r>
              <a:rPr lang="en-US" sz="2800" smtClean="0"/>
              <a:t> branches with included bark.</a:t>
            </a:r>
          </a:p>
          <a:p>
            <a:pPr marL="0" indent="0" eaLnBrk="1" hangingPunct="1">
              <a:lnSpc>
                <a:spcPct val="20000"/>
              </a:lnSpc>
              <a:buFontTx/>
              <a:buNone/>
            </a:pPr>
            <a:endParaRPr lang="en-US" sz="2800" smtClean="0"/>
          </a:p>
          <a:p>
            <a:pPr marL="0" indent="0" eaLnBrk="1" hangingPunct="1">
              <a:buFontTx/>
              <a:buNone/>
            </a:pPr>
            <a:r>
              <a:rPr lang="en-US" sz="2800" b="1" i="1" smtClean="0"/>
              <a:t>Reduce or remove</a:t>
            </a:r>
            <a:r>
              <a:rPr lang="en-US" sz="2800" smtClean="0"/>
              <a:t> competing leaders  (if there are more than 3 competing leaders, this can be done in stages).</a:t>
            </a:r>
          </a:p>
          <a:p>
            <a:pPr marL="0" indent="0" eaLnBrk="1" hangingPunct="1">
              <a:lnSpc>
                <a:spcPct val="20000"/>
              </a:lnSpc>
              <a:buFontTx/>
              <a:buNone/>
            </a:pPr>
            <a:endParaRPr lang="en-US" sz="2800" smtClean="0"/>
          </a:p>
          <a:p>
            <a:pPr marL="0" indent="0" eaLnBrk="1" hangingPunct="1">
              <a:buFontTx/>
              <a:buNone/>
            </a:pPr>
            <a:r>
              <a:rPr lang="en-US" sz="2800" b="1" i="1" smtClean="0"/>
              <a:t>Reduce</a:t>
            </a:r>
            <a:r>
              <a:rPr lang="en-US" sz="2800" smtClean="0"/>
              <a:t> branches within 18’’ of largest limbs.</a:t>
            </a:r>
            <a:endParaRPr lang="en-US" sz="2800" b="1" i="1" smtClean="0"/>
          </a:p>
        </p:txBody>
      </p:sp>
      <p:sp>
        <p:nvSpPr>
          <p:cNvPr id="48132" name="Line 4"/>
          <p:cNvSpPr>
            <a:spLocks noChangeShapeType="1"/>
          </p:cNvSpPr>
          <p:nvPr/>
        </p:nvSpPr>
        <p:spPr bwMode="auto">
          <a:xfrm>
            <a:off x="228600" y="1295400"/>
            <a:ext cx="8763000" cy="0"/>
          </a:xfrm>
          <a:prstGeom prst="line">
            <a:avLst/>
          </a:prstGeom>
          <a:noFill/>
          <a:ln w="19050">
            <a:solidFill>
              <a:srgbClr val="0099FF"/>
            </a:solidFill>
            <a:round/>
            <a:headEnd type="oval" w="med" len="med"/>
            <a:tailEnd type="oval" w="med" len="med"/>
          </a:ln>
        </p:spPr>
        <p:txBody>
          <a:bodyPr/>
          <a:lstStyle/>
          <a:p>
            <a:endParaRPr 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11" descr="44_b"/>
          <p:cNvPicPr>
            <a:picLocks noChangeAspect="1" noChangeArrowheads="1"/>
          </p:cNvPicPr>
          <p:nvPr/>
        </p:nvPicPr>
        <p:blipFill>
          <a:blip r:embed="rId3" cstate="print"/>
          <a:srcRect/>
          <a:stretch>
            <a:fillRect/>
          </a:stretch>
        </p:blipFill>
        <p:spPr bwMode="auto">
          <a:xfrm>
            <a:off x="4724400" y="762000"/>
            <a:ext cx="4419600" cy="6096000"/>
          </a:xfrm>
          <a:prstGeom prst="rect">
            <a:avLst/>
          </a:prstGeom>
          <a:noFill/>
          <a:ln w="9525">
            <a:noFill/>
            <a:miter lim="800000"/>
            <a:headEnd/>
            <a:tailEnd/>
          </a:ln>
        </p:spPr>
      </p:pic>
      <p:pic>
        <p:nvPicPr>
          <p:cNvPr id="49155" name="Picture 10" descr="44_a"/>
          <p:cNvPicPr>
            <a:picLocks noChangeAspect="1" noChangeArrowheads="1"/>
          </p:cNvPicPr>
          <p:nvPr/>
        </p:nvPicPr>
        <p:blipFill>
          <a:blip r:embed="rId4" cstate="print"/>
          <a:srcRect/>
          <a:stretch>
            <a:fillRect/>
          </a:stretch>
        </p:blipFill>
        <p:spPr bwMode="auto">
          <a:xfrm>
            <a:off x="0" y="762000"/>
            <a:ext cx="4286250" cy="6096000"/>
          </a:xfrm>
          <a:prstGeom prst="rect">
            <a:avLst/>
          </a:prstGeom>
          <a:noFill/>
          <a:ln w="9525">
            <a:noFill/>
            <a:miter lim="800000"/>
            <a:headEnd/>
            <a:tailEnd/>
          </a:ln>
        </p:spPr>
      </p:pic>
      <p:sp>
        <p:nvSpPr>
          <p:cNvPr id="49156" name="Text Box 4"/>
          <p:cNvSpPr txBox="1">
            <a:spLocks noChangeArrowheads="1"/>
          </p:cNvSpPr>
          <p:nvPr/>
        </p:nvSpPr>
        <p:spPr bwMode="auto">
          <a:xfrm>
            <a:off x="533400" y="0"/>
            <a:ext cx="22098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Times New Roman" pitchFamily="18" charset="0"/>
              </a:rPr>
              <a:t>Before</a:t>
            </a:r>
          </a:p>
        </p:txBody>
      </p:sp>
      <p:sp>
        <p:nvSpPr>
          <p:cNvPr id="49157" name="Text Box 5"/>
          <p:cNvSpPr txBox="1">
            <a:spLocks noChangeArrowheads="1"/>
          </p:cNvSpPr>
          <p:nvPr/>
        </p:nvSpPr>
        <p:spPr bwMode="auto">
          <a:xfrm>
            <a:off x="5791200" y="0"/>
            <a:ext cx="16764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Times New Roman" pitchFamily="18" charset="0"/>
              </a:rPr>
              <a:t>After</a:t>
            </a:r>
          </a:p>
        </p:txBody>
      </p:sp>
      <p:sp>
        <p:nvSpPr>
          <p:cNvPr id="49158" name="Line 6"/>
          <p:cNvSpPr>
            <a:spLocks noChangeShapeType="1"/>
          </p:cNvSpPr>
          <p:nvPr/>
        </p:nvSpPr>
        <p:spPr bwMode="auto">
          <a:xfrm>
            <a:off x="0" y="3124200"/>
            <a:ext cx="1828800" cy="0"/>
          </a:xfrm>
          <a:prstGeom prst="line">
            <a:avLst/>
          </a:prstGeom>
          <a:noFill/>
          <a:ln w="76200">
            <a:solidFill>
              <a:srgbClr val="FF0000"/>
            </a:solidFill>
            <a:round/>
            <a:headEnd/>
            <a:tailEnd type="triangle" w="med" len="med"/>
          </a:ln>
        </p:spPr>
        <p:txBody>
          <a:bodyPr/>
          <a:lstStyle/>
          <a:p>
            <a:endParaRPr lang="en-US"/>
          </a:p>
        </p:txBody>
      </p:sp>
      <p:sp>
        <p:nvSpPr>
          <p:cNvPr id="49159" name="Text Box 7"/>
          <p:cNvSpPr txBox="1">
            <a:spLocks noChangeArrowheads="1"/>
          </p:cNvSpPr>
          <p:nvPr/>
        </p:nvSpPr>
        <p:spPr bwMode="auto">
          <a:xfrm>
            <a:off x="0" y="3276600"/>
            <a:ext cx="2057400" cy="954088"/>
          </a:xfrm>
          <a:prstGeom prst="rect">
            <a:avLst/>
          </a:prstGeom>
          <a:noFill/>
          <a:ln w="9525">
            <a:noFill/>
            <a:miter lim="800000"/>
            <a:headEnd/>
            <a:tailEnd/>
          </a:ln>
        </p:spPr>
        <p:txBody>
          <a:bodyPr>
            <a:spAutoFit/>
          </a:bodyPr>
          <a:lstStyle/>
          <a:p>
            <a:pPr algn="l">
              <a:spcBef>
                <a:spcPct val="50000"/>
              </a:spcBef>
            </a:pPr>
            <a:r>
              <a:rPr lang="en-US" sz="2800" b="1">
                <a:latin typeface="Times New Roman" pitchFamily="18" charset="0"/>
              </a:rPr>
              <a:t>Reduction cut here</a:t>
            </a:r>
          </a:p>
        </p:txBody>
      </p:sp>
      <p:sp>
        <p:nvSpPr>
          <p:cNvPr id="49160" name="Line 8"/>
          <p:cNvSpPr>
            <a:spLocks noChangeShapeType="1"/>
          </p:cNvSpPr>
          <p:nvPr/>
        </p:nvSpPr>
        <p:spPr bwMode="auto">
          <a:xfrm flipV="1">
            <a:off x="2667000" y="914400"/>
            <a:ext cx="0" cy="1143000"/>
          </a:xfrm>
          <a:prstGeom prst="line">
            <a:avLst/>
          </a:prstGeom>
          <a:noFill/>
          <a:ln w="57150">
            <a:solidFill>
              <a:schemeClr val="bg1"/>
            </a:solidFill>
            <a:round/>
            <a:headEnd/>
            <a:tailEnd type="triangle" w="med" len="med"/>
          </a:ln>
        </p:spPr>
        <p:txBody>
          <a:bodyPr/>
          <a:lstStyle/>
          <a:p>
            <a:endParaRPr lang="en-US"/>
          </a:p>
        </p:txBody>
      </p:sp>
      <p:sp>
        <p:nvSpPr>
          <p:cNvPr id="49161" name="Line 9"/>
          <p:cNvSpPr>
            <a:spLocks noChangeShapeType="1"/>
          </p:cNvSpPr>
          <p:nvPr/>
        </p:nvSpPr>
        <p:spPr bwMode="auto">
          <a:xfrm>
            <a:off x="7010400" y="2133600"/>
            <a:ext cx="76200" cy="609600"/>
          </a:xfrm>
          <a:prstGeom prst="line">
            <a:avLst/>
          </a:prstGeom>
          <a:noFill/>
          <a:ln w="38100">
            <a:solidFill>
              <a:srgbClr val="FF9900"/>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animEffect transition="in" filter="checkerboard(across)">
                                      <p:cBhvr>
                                        <p:cTn id="7" dur="500"/>
                                        <p:tgtEl>
                                          <p:spTgt spid="4915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49154"/>
                                        </p:tgtEl>
                                        <p:attrNameLst>
                                          <p:attrName>style.visibility</p:attrName>
                                        </p:attrNameLst>
                                      </p:cBhvr>
                                      <p:to>
                                        <p:strVal val="visible"/>
                                      </p:to>
                                    </p:set>
                                    <p:anim calcmode="lin" valueType="num">
                                      <p:cBhvr additive="base">
                                        <p:cTn id="12" dur="500" fill="hold"/>
                                        <p:tgtEl>
                                          <p:spTgt spid="49154"/>
                                        </p:tgtEl>
                                        <p:attrNameLst>
                                          <p:attrName>ppt_x</p:attrName>
                                        </p:attrNameLst>
                                      </p:cBhvr>
                                      <p:tavLst>
                                        <p:tav tm="0">
                                          <p:val>
                                            <p:strVal val="1+#ppt_w/2"/>
                                          </p:val>
                                        </p:tav>
                                        <p:tav tm="100000">
                                          <p:val>
                                            <p:strVal val="#ppt_x"/>
                                          </p:val>
                                        </p:tav>
                                      </p:tavLst>
                                    </p:anim>
                                    <p:anim calcmode="lin" valueType="num">
                                      <p:cBhvr additive="base">
                                        <p:cTn id="13" dur="500" fill="hold"/>
                                        <p:tgtEl>
                                          <p:spTgt spid="491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7" descr="45"/>
          <p:cNvPicPr>
            <a:picLocks noChangeAspect="1" noChangeArrowheads="1"/>
          </p:cNvPicPr>
          <p:nvPr/>
        </p:nvPicPr>
        <p:blipFill>
          <a:blip r:embed="rId3" cstate="print"/>
          <a:srcRect/>
          <a:stretch>
            <a:fillRect/>
          </a:stretch>
        </p:blipFill>
        <p:spPr bwMode="auto">
          <a:xfrm>
            <a:off x="0" y="0"/>
            <a:ext cx="4551363" cy="6858000"/>
          </a:xfrm>
          <a:prstGeom prst="rect">
            <a:avLst/>
          </a:prstGeom>
          <a:noFill/>
          <a:ln w="9525">
            <a:noFill/>
            <a:miter lim="800000"/>
            <a:headEnd/>
            <a:tailEnd/>
          </a:ln>
        </p:spPr>
      </p:pic>
      <p:sp>
        <p:nvSpPr>
          <p:cNvPr id="50179" name="Rectangle 2"/>
          <p:cNvSpPr>
            <a:spLocks noGrp="1" noChangeArrowheads="1"/>
          </p:cNvSpPr>
          <p:nvPr>
            <p:ph type="title"/>
          </p:nvPr>
        </p:nvSpPr>
        <p:spPr>
          <a:xfrm>
            <a:off x="4876800" y="609600"/>
            <a:ext cx="3810000" cy="1143000"/>
          </a:xfrm>
        </p:spPr>
        <p:txBody>
          <a:bodyPr/>
          <a:lstStyle/>
          <a:p>
            <a:pPr eaLnBrk="1" hangingPunct="1"/>
            <a:r>
              <a:rPr lang="en-US" smtClean="0"/>
              <a:t>Two years later</a:t>
            </a:r>
          </a:p>
        </p:txBody>
      </p:sp>
      <p:sp>
        <p:nvSpPr>
          <p:cNvPr id="50180" name="Text Box 5"/>
          <p:cNvSpPr txBox="1">
            <a:spLocks noChangeArrowheads="1"/>
          </p:cNvSpPr>
          <p:nvPr/>
        </p:nvSpPr>
        <p:spPr bwMode="auto">
          <a:xfrm>
            <a:off x="1066800" y="152400"/>
            <a:ext cx="21336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rPr>
              <a:t>Before</a:t>
            </a:r>
          </a:p>
        </p:txBody>
      </p:sp>
      <p:sp>
        <p:nvSpPr>
          <p:cNvPr id="50181" name="Text Box 6"/>
          <p:cNvSpPr txBox="1">
            <a:spLocks noChangeArrowheads="1"/>
          </p:cNvSpPr>
          <p:nvPr/>
        </p:nvSpPr>
        <p:spPr bwMode="auto">
          <a:xfrm>
            <a:off x="4953000" y="228600"/>
            <a:ext cx="16002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rPr>
              <a:t>after</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9" descr="46"/>
          <p:cNvPicPr>
            <a:picLocks noChangeAspect="1" noChangeArrowheads="1"/>
          </p:cNvPicPr>
          <p:nvPr/>
        </p:nvPicPr>
        <p:blipFill>
          <a:blip r:embed="rId3" cstate="print"/>
          <a:srcRect/>
          <a:stretch>
            <a:fillRect/>
          </a:stretch>
        </p:blipFill>
        <p:spPr bwMode="auto">
          <a:xfrm>
            <a:off x="4800600" y="0"/>
            <a:ext cx="4343400" cy="6858000"/>
          </a:xfrm>
          <a:prstGeom prst="rect">
            <a:avLst/>
          </a:prstGeom>
          <a:noFill/>
          <a:ln w="9525">
            <a:noFill/>
            <a:miter lim="800000"/>
            <a:headEnd/>
            <a:tailEnd/>
          </a:ln>
        </p:spPr>
      </p:pic>
      <p:pic>
        <p:nvPicPr>
          <p:cNvPr id="51203" name="Picture 8" descr="45"/>
          <p:cNvPicPr>
            <a:picLocks noChangeAspect="1" noChangeArrowheads="1"/>
          </p:cNvPicPr>
          <p:nvPr/>
        </p:nvPicPr>
        <p:blipFill>
          <a:blip r:embed="rId4" cstate="print"/>
          <a:srcRect/>
          <a:stretch>
            <a:fillRect/>
          </a:stretch>
        </p:blipFill>
        <p:spPr bwMode="auto">
          <a:xfrm>
            <a:off x="0" y="0"/>
            <a:ext cx="4551363" cy="6858000"/>
          </a:xfrm>
          <a:prstGeom prst="rect">
            <a:avLst/>
          </a:prstGeom>
          <a:noFill/>
          <a:ln w="9525">
            <a:noFill/>
            <a:miter lim="800000"/>
            <a:headEnd/>
            <a:tailEnd/>
          </a:ln>
        </p:spPr>
      </p:pic>
      <p:sp>
        <p:nvSpPr>
          <p:cNvPr id="51204" name="Text Box 6"/>
          <p:cNvSpPr txBox="1">
            <a:spLocks noChangeArrowheads="1"/>
          </p:cNvSpPr>
          <p:nvPr/>
        </p:nvSpPr>
        <p:spPr bwMode="auto">
          <a:xfrm>
            <a:off x="1066800" y="152400"/>
            <a:ext cx="21336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rPr>
              <a:t>Before</a:t>
            </a:r>
          </a:p>
        </p:txBody>
      </p:sp>
      <p:sp>
        <p:nvSpPr>
          <p:cNvPr id="51205" name="Text Box 7"/>
          <p:cNvSpPr txBox="1">
            <a:spLocks noChangeArrowheads="1"/>
          </p:cNvSpPr>
          <p:nvPr/>
        </p:nvSpPr>
        <p:spPr bwMode="auto">
          <a:xfrm>
            <a:off x="4953000" y="228600"/>
            <a:ext cx="1600200" cy="457200"/>
          </a:xfrm>
          <a:prstGeom prst="rect">
            <a:avLst/>
          </a:prstGeom>
          <a:noFill/>
          <a:ln w="9525">
            <a:noFill/>
            <a:miter lim="800000"/>
            <a:headEnd/>
            <a:tailEnd/>
          </a:ln>
        </p:spPr>
        <p:txBody>
          <a:bodyPr>
            <a:spAutoFit/>
          </a:bodyPr>
          <a:lstStyle/>
          <a:p>
            <a:pPr algn="l">
              <a:spcBef>
                <a:spcPct val="50000"/>
              </a:spcBef>
            </a:pPr>
            <a:r>
              <a:rPr lang="en-US" sz="2400" b="1">
                <a:latin typeface="Times New Roman" pitchFamily="18" charset="0"/>
              </a:rPr>
              <a:t>After</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9" descr="6"/>
          <p:cNvPicPr>
            <a:picLocks noChangeAspect="1" noChangeArrowheads="1"/>
          </p:cNvPicPr>
          <p:nvPr/>
        </p:nvPicPr>
        <p:blipFill>
          <a:blip r:embed="rId3" cstate="print"/>
          <a:srcRect/>
          <a:stretch>
            <a:fillRect/>
          </a:stretch>
        </p:blipFill>
        <p:spPr bwMode="auto">
          <a:xfrm>
            <a:off x="0" y="152400"/>
            <a:ext cx="9144000" cy="6553200"/>
          </a:xfrm>
          <a:prstGeom prst="rect">
            <a:avLst/>
          </a:prstGeom>
          <a:noFill/>
          <a:ln w="9525">
            <a:noFill/>
            <a:miter lim="800000"/>
            <a:headEnd/>
            <a:tailEnd/>
          </a:ln>
        </p:spPr>
      </p:pic>
      <p:sp>
        <p:nvSpPr>
          <p:cNvPr id="6147" name="Text Box 3"/>
          <p:cNvSpPr txBox="1">
            <a:spLocks noChangeArrowheads="1"/>
          </p:cNvSpPr>
          <p:nvPr/>
        </p:nvSpPr>
        <p:spPr bwMode="auto">
          <a:xfrm>
            <a:off x="6019800" y="5562600"/>
            <a:ext cx="2438400" cy="914400"/>
          </a:xfrm>
          <a:prstGeom prst="rect">
            <a:avLst/>
          </a:prstGeom>
          <a:noFill/>
          <a:ln w="9525">
            <a:noFill/>
            <a:miter lim="800000"/>
            <a:headEnd/>
            <a:tailEnd/>
          </a:ln>
        </p:spPr>
        <p:txBody>
          <a:bodyPr>
            <a:spAutoFit/>
          </a:bodyPr>
          <a:lstStyle/>
          <a:p>
            <a:pPr algn="l">
              <a:spcBef>
                <a:spcPct val="50000"/>
              </a:spcBef>
            </a:pPr>
            <a:r>
              <a:rPr lang="en-US" sz="5400">
                <a:latin typeface="Verdana" pitchFamily="34" charset="0"/>
              </a:rPr>
              <a:t>Collar</a:t>
            </a:r>
          </a:p>
        </p:txBody>
      </p:sp>
      <p:sp>
        <p:nvSpPr>
          <p:cNvPr id="6148" name="Line 4"/>
          <p:cNvSpPr>
            <a:spLocks noChangeShapeType="1"/>
          </p:cNvSpPr>
          <p:nvPr/>
        </p:nvSpPr>
        <p:spPr bwMode="auto">
          <a:xfrm flipH="1" flipV="1">
            <a:off x="5867400" y="4038600"/>
            <a:ext cx="1219200" cy="838200"/>
          </a:xfrm>
          <a:prstGeom prst="line">
            <a:avLst/>
          </a:prstGeom>
          <a:noFill/>
          <a:ln w="76200">
            <a:solidFill>
              <a:schemeClr val="tx1"/>
            </a:solidFill>
            <a:round/>
            <a:headEnd/>
            <a:tailEnd type="triangle" w="med" len="med"/>
          </a:ln>
        </p:spPr>
        <p:txBody>
          <a:bodyPr/>
          <a:lstStyle/>
          <a:p>
            <a:endParaRPr lang="en-US"/>
          </a:p>
        </p:txBody>
      </p:sp>
      <p:sp>
        <p:nvSpPr>
          <p:cNvPr id="6149" name="Line 5"/>
          <p:cNvSpPr>
            <a:spLocks noChangeShapeType="1"/>
          </p:cNvSpPr>
          <p:nvPr/>
        </p:nvSpPr>
        <p:spPr bwMode="auto">
          <a:xfrm flipH="1">
            <a:off x="5943600" y="3505200"/>
            <a:ext cx="1524000" cy="0"/>
          </a:xfrm>
          <a:prstGeom prst="line">
            <a:avLst/>
          </a:prstGeom>
          <a:noFill/>
          <a:ln w="76200">
            <a:solidFill>
              <a:schemeClr val="tx1"/>
            </a:solidFill>
            <a:round/>
            <a:headEnd/>
            <a:tailEnd type="triangle" w="med" len="med"/>
          </a:ln>
        </p:spPr>
        <p:txBody>
          <a:bodyPr/>
          <a:lstStyle/>
          <a:p>
            <a:endParaRPr lang="en-US"/>
          </a:p>
        </p:txBody>
      </p:sp>
      <p:sp>
        <p:nvSpPr>
          <p:cNvPr id="6150" name="Line 6"/>
          <p:cNvSpPr>
            <a:spLocks noChangeShapeType="1"/>
          </p:cNvSpPr>
          <p:nvPr/>
        </p:nvSpPr>
        <p:spPr bwMode="auto">
          <a:xfrm flipH="1">
            <a:off x="5943600" y="2362200"/>
            <a:ext cx="1143000" cy="762000"/>
          </a:xfrm>
          <a:prstGeom prst="line">
            <a:avLst/>
          </a:prstGeom>
          <a:noFill/>
          <a:ln w="76200">
            <a:solidFill>
              <a:schemeClr val="tx1"/>
            </a:solidFill>
            <a:round/>
            <a:headEnd/>
            <a:tailEnd type="triangle" w="med" len="med"/>
          </a:ln>
        </p:spPr>
        <p:txBody>
          <a:bodyPr/>
          <a:lstStyle/>
          <a:p>
            <a:endParaRPr lang="en-US"/>
          </a:p>
        </p:txBody>
      </p:sp>
      <p:sp>
        <p:nvSpPr>
          <p:cNvPr id="6151" name="Line 7"/>
          <p:cNvSpPr>
            <a:spLocks noChangeShapeType="1"/>
          </p:cNvSpPr>
          <p:nvPr/>
        </p:nvSpPr>
        <p:spPr bwMode="auto">
          <a:xfrm flipH="1">
            <a:off x="5562600" y="1447800"/>
            <a:ext cx="685800" cy="1219200"/>
          </a:xfrm>
          <a:prstGeom prst="line">
            <a:avLst/>
          </a:prstGeom>
          <a:noFill/>
          <a:ln w="76200">
            <a:solidFill>
              <a:schemeClr val="tx1"/>
            </a:solidFill>
            <a:round/>
            <a:headEnd/>
            <a:tailEnd type="triangle" w="med" len="med"/>
          </a:ln>
        </p:spPr>
        <p:txBody>
          <a:bodyPr/>
          <a:lstStyle/>
          <a:p>
            <a:endParaRPr lang="en-US"/>
          </a:p>
        </p:txBody>
      </p:sp>
      <p:sp>
        <p:nvSpPr>
          <p:cNvPr id="6152" name="Text Box 8"/>
          <p:cNvSpPr txBox="1">
            <a:spLocks noChangeArrowheads="1"/>
          </p:cNvSpPr>
          <p:nvPr/>
        </p:nvSpPr>
        <p:spPr bwMode="auto">
          <a:xfrm>
            <a:off x="152400" y="1371600"/>
            <a:ext cx="4724400" cy="641350"/>
          </a:xfrm>
          <a:prstGeom prst="rect">
            <a:avLst/>
          </a:prstGeom>
          <a:solidFill>
            <a:schemeClr val="accent1">
              <a:alpha val="85097"/>
            </a:schemeClr>
          </a:solidFill>
          <a:ln w="9525">
            <a:noFill/>
            <a:miter lim="800000"/>
            <a:headEnd/>
            <a:tailEnd/>
          </a:ln>
        </p:spPr>
        <p:txBody>
          <a:bodyPr>
            <a:spAutoFit/>
          </a:bodyPr>
          <a:lstStyle/>
          <a:p>
            <a:pPr>
              <a:spcBef>
                <a:spcPct val="50000"/>
              </a:spcBef>
            </a:pPr>
            <a:r>
              <a:rPr lang="en-US" sz="3600">
                <a:latin typeface="Verdana" pitchFamily="34" charset="0"/>
              </a:rPr>
              <a:t>Strong connection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 y="609600"/>
            <a:ext cx="4038600" cy="2057400"/>
          </a:xfrm>
        </p:spPr>
        <p:txBody>
          <a:bodyPr/>
          <a:lstStyle/>
          <a:p>
            <a:pPr eaLnBrk="1" hangingPunct="1"/>
            <a:r>
              <a:rPr lang="en-US" sz="4000" smtClean="0"/>
              <a:t>Dominant leader structure after two pruning visits</a:t>
            </a:r>
          </a:p>
        </p:txBody>
      </p:sp>
      <p:pic>
        <p:nvPicPr>
          <p:cNvPr id="52227" name="Picture 4" descr="47"/>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 Box 4"/>
          <p:cNvSpPr txBox="1">
            <a:spLocks noChangeArrowheads="1"/>
          </p:cNvSpPr>
          <p:nvPr/>
        </p:nvSpPr>
        <p:spPr bwMode="auto">
          <a:xfrm>
            <a:off x="228600" y="152400"/>
            <a:ext cx="44196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Times New Roman" pitchFamily="18" charset="0"/>
              </a:rPr>
              <a:t>Before pruning</a:t>
            </a:r>
          </a:p>
        </p:txBody>
      </p:sp>
      <p:sp>
        <p:nvSpPr>
          <p:cNvPr id="53251" name="Text Box 5"/>
          <p:cNvSpPr txBox="1">
            <a:spLocks noChangeArrowheads="1"/>
          </p:cNvSpPr>
          <p:nvPr/>
        </p:nvSpPr>
        <p:spPr bwMode="auto">
          <a:xfrm>
            <a:off x="4953000" y="152400"/>
            <a:ext cx="40386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Times New Roman" pitchFamily="18" charset="0"/>
              </a:rPr>
              <a:t>After pruning</a:t>
            </a:r>
          </a:p>
        </p:txBody>
      </p:sp>
      <p:sp>
        <p:nvSpPr>
          <p:cNvPr id="53252" name="Text Box 6"/>
          <p:cNvSpPr txBox="1">
            <a:spLocks noChangeArrowheads="1"/>
          </p:cNvSpPr>
          <p:nvPr/>
        </p:nvSpPr>
        <p:spPr bwMode="auto">
          <a:xfrm>
            <a:off x="685800" y="5410200"/>
            <a:ext cx="3581400" cy="946150"/>
          </a:xfrm>
          <a:prstGeom prst="rect">
            <a:avLst/>
          </a:prstGeom>
          <a:noFill/>
          <a:ln w="9525">
            <a:noFill/>
            <a:miter lim="800000"/>
            <a:headEnd/>
            <a:tailEnd/>
          </a:ln>
        </p:spPr>
        <p:txBody>
          <a:bodyPr>
            <a:spAutoFit/>
          </a:bodyPr>
          <a:lstStyle/>
          <a:p>
            <a:pPr algn="l">
              <a:spcBef>
                <a:spcPct val="50000"/>
              </a:spcBef>
            </a:pPr>
            <a:r>
              <a:rPr lang="en-US" sz="2800" b="1">
                <a:solidFill>
                  <a:schemeClr val="bg1"/>
                </a:solidFill>
                <a:latin typeface="Times New Roman" pitchFamily="18" charset="0"/>
              </a:rPr>
              <a:t>Transforming a bush into a tree</a:t>
            </a:r>
          </a:p>
        </p:txBody>
      </p:sp>
      <p:pic>
        <p:nvPicPr>
          <p:cNvPr id="53253" name="Picture 7" descr="48_a"/>
          <p:cNvPicPr>
            <a:picLocks noChangeAspect="1" noChangeArrowheads="1"/>
          </p:cNvPicPr>
          <p:nvPr/>
        </p:nvPicPr>
        <p:blipFill>
          <a:blip r:embed="rId3" cstate="print"/>
          <a:srcRect/>
          <a:stretch>
            <a:fillRect/>
          </a:stretch>
        </p:blipFill>
        <p:spPr bwMode="auto">
          <a:xfrm>
            <a:off x="457200" y="990600"/>
            <a:ext cx="3810000" cy="4267200"/>
          </a:xfrm>
          <a:prstGeom prst="rect">
            <a:avLst/>
          </a:prstGeom>
          <a:noFill/>
          <a:ln w="9525">
            <a:noFill/>
            <a:miter lim="800000"/>
            <a:headEnd/>
            <a:tailEnd/>
          </a:ln>
        </p:spPr>
      </p:pic>
      <p:pic>
        <p:nvPicPr>
          <p:cNvPr id="53254" name="Picture 8" descr="48_b"/>
          <p:cNvPicPr>
            <a:picLocks noChangeAspect="1" noChangeArrowheads="1"/>
          </p:cNvPicPr>
          <p:nvPr/>
        </p:nvPicPr>
        <p:blipFill>
          <a:blip r:embed="rId4" cstate="print"/>
          <a:srcRect/>
          <a:stretch>
            <a:fillRect/>
          </a:stretch>
        </p:blipFill>
        <p:spPr bwMode="auto">
          <a:xfrm>
            <a:off x="4876800" y="990600"/>
            <a:ext cx="3902075" cy="4495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3252"/>
                                        </p:tgtEl>
                                        <p:attrNameLst>
                                          <p:attrName>style.visibility</p:attrName>
                                        </p:attrNameLst>
                                      </p:cBhvr>
                                      <p:to>
                                        <p:strVal val="visible"/>
                                      </p:to>
                                    </p:set>
                                    <p:animEffect transition="in" filter="checkerboard(across)">
                                      <p:cBhvr>
                                        <p:cTn id="7" dur="500"/>
                                        <p:tgtEl>
                                          <p:spTgt spid="5325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53251"/>
                                        </p:tgtEl>
                                        <p:attrNameLst>
                                          <p:attrName>style.visibility</p:attrName>
                                        </p:attrNameLst>
                                      </p:cBhvr>
                                      <p:to>
                                        <p:strVal val="visible"/>
                                      </p:to>
                                    </p:set>
                                    <p:animEffect transition="in" filter="checkerboard(across)">
                                      <p:cBhvr>
                                        <p:cTn id="12" dur="500"/>
                                        <p:tgtEl>
                                          <p:spTgt spid="5325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53254"/>
                                        </p:tgtEl>
                                        <p:attrNameLst>
                                          <p:attrName>style.visibility</p:attrName>
                                        </p:attrNameLst>
                                      </p:cBhvr>
                                      <p:to>
                                        <p:strVal val="visible"/>
                                      </p:to>
                                    </p:set>
                                    <p:anim calcmode="lin" valueType="num">
                                      <p:cBhvr additive="base">
                                        <p:cTn id="17" dur="500" fill="hold"/>
                                        <p:tgtEl>
                                          <p:spTgt spid="53254"/>
                                        </p:tgtEl>
                                        <p:attrNameLst>
                                          <p:attrName>ppt_x</p:attrName>
                                        </p:attrNameLst>
                                      </p:cBhvr>
                                      <p:tavLst>
                                        <p:tav tm="0">
                                          <p:val>
                                            <p:strVal val="1+#ppt_w/2"/>
                                          </p:val>
                                        </p:tav>
                                        <p:tav tm="100000">
                                          <p:val>
                                            <p:strVal val="#ppt_x"/>
                                          </p:val>
                                        </p:tav>
                                      </p:tavLst>
                                    </p:anim>
                                    <p:anim calcmode="lin" valueType="num">
                                      <p:cBhvr additive="base">
                                        <p:cTn id="18" dur="500" fill="hold"/>
                                        <p:tgtEl>
                                          <p:spTgt spid="532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p:bldP spid="5325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3"/>
          <p:cNvSpPr txBox="1">
            <a:spLocks noChangeArrowheads="1"/>
          </p:cNvSpPr>
          <p:nvPr/>
        </p:nvSpPr>
        <p:spPr bwMode="auto">
          <a:xfrm>
            <a:off x="228600" y="152400"/>
            <a:ext cx="4419600" cy="641350"/>
          </a:xfrm>
          <a:prstGeom prst="rect">
            <a:avLst/>
          </a:prstGeom>
          <a:noFill/>
          <a:ln w="9525">
            <a:noFill/>
            <a:miter lim="800000"/>
            <a:headEnd/>
            <a:tailEnd/>
          </a:ln>
        </p:spPr>
        <p:txBody>
          <a:bodyPr>
            <a:spAutoFit/>
          </a:bodyPr>
          <a:lstStyle/>
          <a:p>
            <a:pPr>
              <a:spcBef>
                <a:spcPct val="50000"/>
              </a:spcBef>
            </a:pPr>
            <a:r>
              <a:rPr lang="en-US" sz="3600" b="1">
                <a:solidFill>
                  <a:schemeClr val="bg1"/>
                </a:solidFill>
                <a:latin typeface="Times New Roman" pitchFamily="18" charset="0"/>
              </a:rPr>
              <a:t>Two years later</a:t>
            </a:r>
          </a:p>
        </p:txBody>
      </p:sp>
      <p:pic>
        <p:nvPicPr>
          <p:cNvPr id="54275" name="Picture 5" descr="49_a"/>
          <p:cNvPicPr>
            <a:picLocks noChangeAspect="1" noChangeArrowheads="1"/>
          </p:cNvPicPr>
          <p:nvPr/>
        </p:nvPicPr>
        <p:blipFill>
          <a:blip r:embed="rId3" cstate="print"/>
          <a:srcRect/>
          <a:stretch>
            <a:fillRect/>
          </a:stretch>
        </p:blipFill>
        <p:spPr bwMode="auto">
          <a:xfrm>
            <a:off x="0" y="990600"/>
            <a:ext cx="4495800" cy="5181600"/>
          </a:xfrm>
          <a:prstGeom prst="rect">
            <a:avLst/>
          </a:prstGeom>
          <a:noFill/>
          <a:ln w="9525">
            <a:noFill/>
            <a:miter lim="800000"/>
            <a:headEnd/>
            <a:tailEnd/>
          </a:ln>
        </p:spPr>
      </p:pic>
      <p:pic>
        <p:nvPicPr>
          <p:cNvPr id="54276" name="Picture 6" descr="49_b"/>
          <p:cNvPicPr>
            <a:picLocks noChangeAspect="1" noChangeArrowheads="1"/>
          </p:cNvPicPr>
          <p:nvPr/>
        </p:nvPicPr>
        <p:blipFill>
          <a:blip r:embed="rId4" cstate="print"/>
          <a:srcRect/>
          <a:stretch>
            <a:fillRect/>
          </a:stretch>
        </p:blipFill>
        <p:spPr bwMode="auto">
          <a:xfrm>
            <a:off x="4641850" y="990600"/>
            <a:ext cx="4502150" cy="51816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457200" y="274638"/>
            <a:ext cx="8229600" cy="944562"/>
          </a:xfrm>
        </p:spPr>
        <p:txBody>
          <a:bodyPr/>
          <a:lstStyle/>
          <a:p>
            <a:pPr eaLnBrk="1" hangingPunct="1"/>
            <a:r>
              <a:rPr lang="en-US" smtClean="0"/>
              <a:t>Pruning Plan: </a:t>
            </a:r>
            <a:r>
              <a:rPr lang="en-US" smtClean="0">
                <a:solidFill>
                  <a:srgbClr val="FF9900"/>
                </a:solidFill>
              </a:rPr>
              <a:t>20 – 30 years</a:t>
            </a:r>
          </a:p>
        </p:txBody>
      </p:sp>
      <p:sp>
        <p:nvSpPr>
          <p:cNvPr id="55299" name="Rectangle 3"/>
          <p:cNvSpPr>
            <a:spLocks noGrp="1" noChangeArrowheads="1"/>
          </p:cNvSpPr>
          <p:nvPr>
            <p:ph type="body" idx="1"/>
          </p:nvPr>
        </p:nvSpPr>
        <p:spPr>
          <a:xfrm>
            <a:off x="457200" y="1600200"/>
            <a:ext cx="8229600" cy="4953000"/>
          </a:xfrm>
        </p:spPr>
        <p:txBody>
          <a:bodyPr/>
          <a:lstStyle/>
          <a:p>
            <a:pPr marL="0" indent="0" eaLnBrk="1" hangingPunct="1">
              <a:buFontTx/>
              <a:buNone/>
            </a:pPr>
            <a:r>
              <a:rPr lang="en-US" sz="2800" smtClean="0"/>
              <a:t>Identify 5 to 10 permanent scaffold limbs and </a:t>
            </a:r>
            <a:r>
              <a:rPr lang="en-US" sz="2800" b="1" i="1" smtClean="0"/>
              <a:t>reduce</a:t>
            </a:r>
            <a:r>
              <a:rPr lang="en-US" sz="2800" smtClean="0"/>
              <a:t> branches within 18-36’’ to avoid clustered branches.</a:t>
            </a:r>
          </a:p>
          <a:p>
            <a:pPr marL="0" indent="0" eaLnBrk="1" hangingPunct="1">
              <a:lnSpc>
                <a:spcPct val="20000"/>
              </a:lnSpc>
              <a:buFontTx/>
              <a:buNone/>
            </a:pPr>
            <a:endParaRPr lang="en-US" sz="2800" smtClean="0"/>
          </a:p>
          <a:p>
            <a:pPr marL="0" indent="0" eaLnBrk="1" hangingPunct="1">
              <a:buFontTx/>
              <a:buNone/>
            </a:pPr>
            <a:r>
              <a:rPr lang="en-US" sz="2800" smtClean="0"/>
              <a:t>Space permanent scaffold limbs to reduce wind resistance.</a:t>
            </a:r>
          </a:p>
          <a:p>
            <a:pPr marL="0" indent="0" eaLnBrk="1" hangingPunct="1">
              <a:lnSpc>
                <a:spcPct val="20000"/>
              </a:lnSpc>
              <a:buFontTx/>
              <a:buNone/>
            </a:pPr>
            <a:endParaRPr lang="en-US" sz="2800" smtClean="0"/>
          </a:p>
          <a:p>
            <a:pPr marL="0" indent="0" eaLnBrk="1" hangingPunct="1">
              <a:buFontTx/>
              <a:buNone/>
            </a:pPr>
            <a:r>
              <a:rPr lang="en-US" sz="2800" b="1" i="1" smtClean="0"/>
              <a:t>Remove</a:t>
            </a:r>
            <a:r>
              <a:rPr lang="en-US" sz="2800" smtClean="0"/>
              <a:t> many or all of the branches below the first permanent limb.</a:t>
            </a:r>
            <a:endParaRPr lang="en-US" sz="2800" b="1" i="1" smtClean="0"/>
          </a:p>
          <a:p>
            <a:pPr marL="0" indent="0" eaLnBrk="1" hangingPunct="1">
              <a:lnSpc>
                <a:spcPct val="20000"/>
              </a:lnSpc>
              <a:buFontTx/>
              <a:buNone/>
            </a:pPr>
            <a:endParaRPr lang="en-US" sz="2800" b="1" i="1" smtClean="0"/>
          </a:p>
          <a:p>
            <a:pPr marL="0" indent="0" eaLnBrk="1" hangingPunct="1">
              <a:buFontTx/>
              <a:buNone/>
            </a:pPr>
            <a:r>
              <a:rPr lang="en-US" sz="2800" b="1" i="1" smtClean="0"/>
              <a:t>Reduce</a:t>
            </a:r>
            <a:r>
              <a:rPr lang="en-US" sz="2800" smtClean="0"/>
              <a:t> branches with included bark.</a:t>
            </a:r>
          </a:p>
          <a:p>
            <a:pPr marL="0" indent="0" eaLnBrk="1" hangingPunct="1">
              <a:lnSpc>
                <a:spcPct val="20000"/>
              </a:lnSpc>
              <a:buFontTx/>
              <a:buNone/>
            </a:pPr>
            <a:endParaRPr lang="en-US" sz="2800" smtClean="0"/>
          </a:p>
          <a:p>
            <a:pPr marL="0" indent="0" eaLnBrk="1" hangingPunct="1">
              <a:buFontTx/>
              <a:buNone/>
            </a:pPr>
            <a:r>
              <a:rPr lang="en-US" sz="2800" b="1" i="1" smtClean="0"/>
              <a:t>Reduce and/or remove</a:t>
            </a:r>
            <a:r>
              <a:rPr lang="en-US" sz="2800" smtClean="0"/>
              <a:t> competing leaders.</a:t>
            </a:r>
          </a:p>
        </p:txBody>
      </p:sp>
      <p:sp>
        <p:nvSpPr>
          <p:cNvPr id="55300" name="Line 4"/>
          <p:cNvSpPr>
            <a:spLocks noChangeShapeType="1"/>
          </p:cNvSpPr>
          <p:nvPr/>
        </p:nvSpPr>
        <p:spPr bwMode="auto">
          <a:xfrm>
            <a:off x="228600" y="1295400"/>
            <a:ext cx="8763000" cy="0"/>
          </a:xfrm>
          <a:prstGeom prst="line">
            <a:avLst/>
          </a:prstGeom>
          <a:noFill/>
          <a:ln w="19050">
            <a:solidFill>
              <a:srgbClr val="0099FF"/>
            </a:solidFill>
            <a:round/>
            <a:headEnd type="oval" w="med" len="med"/>
            <a:tailEnd type="oval" w="med" len="med"/>
          </a:ln>
        </p:spPr>
        <p:txBody>
          <a:bodyPr/>
          <a:lstStyle/>
          <a:p>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4" descr="developingpermanentcanopy­_drawing"/>
          <p:cNvPicPr>
            <a:picLocks noChangeAspect="1" noChangeArrowheads="1"/>
          </p:cNvPicPr>
          <p:nvPr/>
        </p:nvPicPr>
        <p:blipFill>
          <a:blip r:embed="rId3" cstate="print"/>
          <a:srcRect/>
          <a:stretch>
            <a:fillRect/>
          </a:stretch>
        </p:blipFill>
        <p:spPr bwMode="auto">
          <a:xfrm>
            <a:off x="1066800" y="200025"/>
            <a:ext cx="7237413" cy="66579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ash1afterclose"/>
          <p:cNvPicPr>
            <a:picLocks noChangeAspect="1" noChangeArrowheads="1"/>
          </p:cNvPicPr>
          <p:nvPr/>
        </p:nvPicPr>
        <p:blipFill>
          <a:blip r:embed="rId3" cstate="print"/>
          <a:srcRect/>
          <a:stretch>
            <a:fillRect/>
          </a:stretch>
        </p:blipFill>
        <p:spPr bwMode="auto">
          <a:xfrm>
            <a:off x="4229100" y="0"/>
            <a:ext cx="4914900" cy="6629400"/>
          </a:xfrm>
          <a:prstGeom prst="rect">
            <a:avLst/>
          </a:prstGeom>
          <a:noFill/>
          <a:ln w="9525">
            <a:noFill/>
            <a:miter lim="800000"/>
            <a:headEnd/>
            <a:tailEnd/>
          </a:ln>
        </p:spPr>
      </p:pic>
      <p:pic>
        <p:nvPicPr>
          <p:cNvPr id="57347" name="Picture 3" descr="ash1before"/>
          <p:cNvPicPr>
            <a:picLocks noChangeAspect="1" noChangeArrowheads="1"/>
          </p:cNvPicPr>
          <p:nvPr/>
        </p:nvPicPr>
        <p:blipFill>
          <a:blip r:embed="rId4" cstate="print"/>
          <a:srcRect/>
          <a:stretch>
            <a:fillRect/>
          </a:stretch>
        </p:blipFill>
        <p:spPr bwMode="auto">
          <a:xfrm>
            <a:off x="0" y="0"/>
            <a:ext cx="4133850" cy="6629400"/>
          </a:xfrm>
          <a:prstGeom prst="rect">
            <a:avLst/>
          </a:prstGeom>
          <a:noFill/>
          <a:ln w="9525">
            <a:noFill/>
            <a:miter lim="800000"/>
            <a:headEnd/>
            <a:tailEnd/>
          </a:ln>
        </p:spPr>
      </p:pic>
      <p:sp>
        <p:nvSpPr>
          <p:cNvPr id="57348" name="Line 4"/>
          <p:cNvSpPr>
            <a:spLocks noChangeShapeType="1"/>
          </p:cNvSpPr>
          <p:nvPr/>
        </p:nvSpPr>
        <p:spPr bwMode="auto">
          <a:xfrm>
            <a:off x="0" y="2895600"/>
            <a:ext cx="4114800" cy="0"/>
          </a:xfrm>
          <a:prstGeom prst="line">
            <a:avLst/>
          </a:prstGeom>
          <a:noFill/>
          <a:ln w="57150">
            <a:solidFill>
              <a:srgbClr val="FF0000"/>
            </a:solidFill>
            <a:prstDash val="sysDot"/>
            <a:round/>
            <a:headEnd/>
            <a:tailEnd/>
          </a:ln>
        </p:spPr>
        <p:txBody>
          <a:bodyPr/>
          <a:lstStyle/>
          <a:p>
            <a:endParaRPr lang="en-US"/>
          </a:p>
        </p:txBody>
      </p:sp>
      <p:sp>
        <p:nvSpPr>
          <p:cNvPr id="57349" name="Line 5"/>
          <p:cNvSpPr>
            <a:spLocks noChangeShapeType="1"/>
          </p:cNvSpPr>
          <p:nvPr/>
        </p:nvSpPr>
        <p:spPr bwMode="auto">
          <a:xfrm flipH="1">
            <a:off x="6705600" y="2133600"/>
            <a:ext cx="228600" cy="914400"/>
          </a:xfrm>
          <a:prstGeom prst="line">
            <a:avLst/>
          </a:prstGeom>
          <a:noFill/>
          <a:ln w="28575">
            <a:solidFill>
              <a:srgbClr val="FF0000"/>
            </a:solidFill>
            <a:round/>
            <a:headEnd/>
            <a:tailEnd type="triangle" w="med" len="med"/>
          </a:ln>
        </p:spPr>
        <p:txBody>
          <a:bodyPr/>
          <a:lstStyle/>
          <a:p>
            <a:endParaRPr lang="en-US"/>
          </a:p>
        </p:txBody>
      </p:sp>
      <p:sp>
        <p:nvSpPr>
          <p:cNvPr id="57350" name="Line 6"/>
          <p:cNvSpPr>
            <a:spLocks noChangeShapeType="1"/>
          </p:cNvSpPr>
          <p:nvPr/>
        </p:nvSpPr>
        <p:spPr bwMode="auto">
          <a:xfrm flipH="1">
            <a:off x="6781800" y="2971800"/>
            <a:ext cx="228600" cy="381000"/>
          </a:xfrm>
          <a:prstGeom prst="line">
            <a:avLst/>
          </a:prstGeom>
          <a:noFill/>
          <a:ln w="28575">
            <a:solidFill>
              <a:srgbClr val="FF0000"/>
            </a:solidFill>
            <a:round/>
            <a:headEnd/>
            <a:tailEnd type="triangle" w="med" len="med"/>
          </a:ln>
        </p:spPr>
        <p:txBody>
          <a:bodyPr/>
          <a:lstStyle/>
          <a:p>
            <a:endParaRPr lang="en-US"/>
          </a:p>
        </p:txBody>
      </p:sp>
      <p:sp>
        <p:nvSpPr>
          <p:cNvPr id="57351" name="Text Box 7"/>
          <p:cNvSpPr txBox="1">
            <a:spLocks noChangeArrowheads="1"/>
          </p:cNvSpPr>
          <p:nvPr/>
        </p:nvSpPr>
        <p:spPr bwMode="auto">
          <a:xfrm>
            <a:off x="0" y="5441950"/>
            <a:ext cx="3505200" cy="1187450"/>
          </a:xfrm>
          <a:prstGeom prst="rect">
            <a:avLst/>
          </a:prstGeom>
          <a:solidFill>
            <a:schemeClr val="tx1"/>
          </a:solidFill>
          <a:ln w="9525">
            <a:noFill/>
            <a:miter lim="800000"/>
            <a:headEnd/>
            <a:tailEnd/>
          </a:ln>
        </p:spPr>
        <p:txBody>
          <a:bodyPr>
            <a:spAutoFit/>
          </a:bodyPr>
          <a:lstStyle/>
          <a:p>
            <a:pPr>
              <a:spcBef>
                <a:spcPct val="50000"/>
              </a:spcBef>
            </a:pPr>
            <a:r>
              <a:rPr lang="en-US" sz="2400">
                <a:solidFill>
                  <a:schemeClr val="bg1"/>
                </a:solidFill>
                <a:latin typeface="Times New Roman" pitchFamily="18" charset="0"/>
              </a:rPr>
              <a:t>Reduce growth on branches below permanent canopy</a:t>
            </a:r>
          </a:p>
        </p:txBody>
      </p:sp>
      <p:sp>
        <p:nvSpPr>
          <p:cNvPr id="57352" name="Line 8"/>
          <p:cNvSpPr>
            <a:spLocks noChangeShapeType="1"/>
          </p:cNvSpPr>
          <p:nvPr/>
        </p:nvSpPr>
        <p:spPr bwMode="auto">
          <a:xfrm flipH="1">
            <a:off x="2819400" y="1676400"/>
            <a:ext cx="304800" cy="609600"/>
          </a:xfrm>
          <a:prstGeom prst="line">
            <a:avLst/>
          </a:prstGeom>
          <a:noFill/>
          <a:ln w="57150">
            <a:solidFill>
              <a:srgbClr val="FF9900"/>
            </a:solidFill>
            <a:round/>
            <a:headEnd/>
            <a:tailEnd type="triangle" w="med" len="med"/>
          </a:ln>
        </p:spPr>
        <p:txBody>
          <a:bodyPr/>
          <a:lstStyle/>
          <a:p>
            <a:endParaRPr lang="en-US"/>
          </a:p>
        </p:txBody>
      </p:sp>
      <p:sp>
        <p:nvSpPr>
          <p:cNvPr id="57353" name="Line 9"/>
          <p:cNvSpPr>
            <a:spLocks noChangeShapeType="1"/>
          </p:cNvSpPr>
          <p:nvPr/>
        </p:nvSpPr>
        <p:spPr bwMode="auto">
          <a:xfrm flipH="1">
            <a:off x="2743200" y="2362200"/>
            <a:ext cx="304800" cy="609600"/>
          </a:xfrm>
          <a:prstGeom prst="line">
            <a:avLst/>
          </a:prstGeom>
          <a:noFill/>
          <a:ln w="57150">
            <a:solidFill>
              <a:srgbClr val="FF9900"/>
            </a:solidFill>
            <a:round/>
            <a:headEnd/>
            <a:tailEnd type="triangle" w="med" len="med"/>
          </a:ln>
        </p:spPr>
        <p:txBody>
          <a:bodyPr/>
          <a:lstStyle/>
          <a:p>
            <a:endParaRPr lang="en-US"/>
          </a:p>
        </p:txBody>
      </p:sp>
      <p:sp>
        <p:nvSpPr>
          <p:cNvPr id="57354" name="Line 10"/>
          <p:cNvSpPr>
            <a:spLocks noChangeShapeType="1"/>
          </p:cNvSpPr>
          <p:nvPr/>
        </p:nvSpPr>
        <p:spPr bwMode="auto">
          <a:xfrm flipH="1">
            <a:off x="8077200" y="3200400"/>
            <a:ext cx="533400" cy="685800"/>
          </a:xfrm>
          <a:prstGeom prst="line">
            <a:avLst/>
          </a:prstGeom>
          <a:noFill/>
          <a:ln w="57150">
            <a:solidFill>
              <a:srgbClr val="FF9900"/>
            </a:solidFill>
            <a:round/>
            <a:headEnd/>
            <a:tailEnd type="triangle" w="med" len="med"/>
          </a:ln>
        </p:spPr>
        <p:txBody>
          <a:bodyPr/>
          <a:lstStyle/>
          <a:p>
            <a:endParaRPr lang="en-US"/>
          </a:p>
        </p:txBody>
      </p:sp>
      <p:sp>
        <p:nvSpPr>
          <p:cNvPr id="57355" name="Line 11"/>
          <p:cNvSpPr>
            <a:spLocks noChangeShapeType="1"/>
          </p:cNvSpPr>
          <p:nvPr/>
        </p:nvSpPr>
        <p:spPr bwMode="auto">
          <a:xfrm flipH="1">
            <a:off x="7848600" y="4876800"/>
            <a:ext cx="381000" cy="609600"/>
          </a:xfrm>
          <a:prstGeom prst="line">
            <a:avLst/>
          </a:prstGeom>
          <a:noFill/>
          <a:ln w="57150">
            <a:solidFill>
              <a:srgbClr val="FF99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2"/>
          <p:cNvSpPr txBox="1">
            <a:spLocks noChangeArrowheads="1"/>
          </p:cNvSpPr>
          <p:nvPr/>
        </p:nvSpPr>
        <p:spPr bwMode="auto">
          <a:xfrm>
            <a:off x="914400" y="6269038"/>
            <a:ext cx="2819400" cy="588962"/>
          </a:xfrm>
          <a:prstGeom prst="rect">
            <a:avLst/>
          </a:prstGeom>
          <a:noFill/>
          <a:ln w="9525">
            <a:solidFill>
              <a:schemeClr val="bg1"/>
            </a:solidFill>
            <a:miter lim="800000"/>
            <a:headEnd/>
            <a:tailEnd/>
          </a:ln>
        </p:spPr>
        <p:txBody>
          <a:bodyPr>
            <a:spAutoFit/>
          </a:bodyPr>
          <a:lstStyle/>
          <a:p>
            <a:pPr>
              <a:spcBef>
                <a:spcPct val="50000"/>
              </a:spcBef>
            </a:pPr>
            <a:r>
              <a:rPr lang="en-US" sz="3200" b="1">
                <a:solidFill>
                  <a:schemeClr val="bg1"/>
                </a:solidFill>
                <a:latin typeface="Times New Roman" pitchFamily="18" charset="0"/>
              </a:rPr>
              <a:t>2 years later</a:t>
            </a:r>
          </a:p>
        </p:txBody>
      </p:sp>
      <p:sp>
        <p:nvSpPr>
          <p:cNvPr id="58371" name="Text Box 3"/>
          <p:cNvSpPr txBox="1">
            <a:spLocks noChangeArrowheads="1"/>
          </p:cNvSpPr>
          <p:nvPr/>
        </p:nvSpPr>
        <p:spPr bwMode="auto">
          <a:xfrm>
            <a:off x="6096000" y="6172200"/>
            <a:ext cx="1600200" cy="588963"/>
          </a:xfrm>
          <a:prstGeom prst="rect">
            <a:avLst/>
          </a:prstGeom>
          <a:noFill/>
          <a:ln w="9525">
            <a:solidFill>
              <a:schemeClr val="bg1"/>
            </a:solidFill>
            <a:miter lim="800000"/>
            <a:headEnd/>
            <a:tailEnd/>
          </a:ln>
        </p:spPr>
        <p:txBody>
          <a:bodyPr>
            <a:spAutoFit/>
          </a:bodyPr>
          <a:lstStyle/>
          <a:p>
            <a:pPr>
              <a:spcBef>
                <a:spcPct val="50000"/>
              </a:spcBef>
            </a:pPr>
            <a:r>
              <a:rPr lang="en-US" sz="3200" b="1">
                <a:solidFill>
                  <a:schemeClr val="bg1"/>
                </a:solidFill>
                <a:latin typeface="Times New Roman" pitchFamily="18" charset="0"/>
              </a:rPr>
              <a:t>After</a:t>
            </a:r>
          </a:p>
        </p:txBody>
      </p:sp>
      <p:pic>
        <p:nvPicPr>
          <p:cNvPr id="58372" name="Picture 4" descr="IMG_0080"/>
          <p:cNvPicPr>
            <a:picLocks noChangeAspect="1" noChangeArrowheads="1"/>
          </p:cNvPicPr>
          <p:nvPr/>
        </p:nvPicPr>
        <p:blipFill>
          <a:blip r:embed="rId3" cstate="print"/>
          <a:srcRect/>
          <a:stretch>
            <a:fillRect/>
          </a:stretch>
        </p:blipFill>
        <p:spPr bwMode="auto">
          <a:xfrm>
            <a:off x="39688" y="0"/>
            <a:ext cx="4151312" cy="6248400"/>
          </a:xfrm>
          <a:prstGeom prst="rect">
            <a:avLst/>
          </a:prstGeom>
          <a:noFill/>
          <a:ln w="9525">
            <a:noFill/>
            <a:miter lim="800000"/>
            <a:headEnd/>
            <a:tailEnd/>
          </a:ln>
        </p:spPr>
      </p:pic>
      <p:pic>
        <p:nvPicPr>
          <p:cNvPr id="58373" name="Picture 5" descr="IMG_0089"/>
          <p:cNvPicPr>
            <a:picLocks noChangeAspect="1" noChangeArrowheads="1"/>
          </p:cNvPicPr>
          <p:nvPr/>
        </p:nvPicPr>
        <p:blipFill>
          <a:blip r:embed="rId4" cstate="print"/>
          <a:srcRect/>
          <a:stretch>
            <a:fillRect/>
          </a:stretch>
        </p:blipFill>
        <p:spPr bwMode="auto">
          <a:xfrm>
            <a:off x="4457700" y="-41275"/>
            <a:ext cx="4176713" cy="62896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mahogany before"/>
          <p:cNvPicPr>
            <a:picLocks noChangeAspect="1" noChangeArrowheads="1"/>
          </p:cNvPicPr>
          <p:nvPr/>
        </p:nvPicPr>
        <p:blipFill>
          <a:blip r:embed="rId3" cstate="print"/>
          <a:srcRect/>
          <a:stretch>
            <a:fillRect/>
          </a:stretch>
        </p:blipFill>
        <p:spPr bwMode="auto">
          <a:xfrm>
            <a:off x="4754563" y="762000"/>
            <a:ext cx="4389437" cy="5715000"/>
          </a:xfrm>
          <a:prstGeom prst="rect">
            <a:avLst/>
          </a:prstGeom>
          <a:noFill/>
          <a:ln w="9525">
            <a:noFill/>
            <a:miter lim="800000"/>
            <a:headEnd/>
            <a:tailEnd/>
          </a:ln>
        </p:spPr>
      </p:pic>
      <p:pic>
        <p:nvPicPr>
          <p:cNvPr id="59395" name="Picture 3" descr="mahogany after"/>
          <p:cNvPicPr>
            <a:picLocks noChangeAspect="1" noChangeArrowheads="1"/>
          </p:cNvPicPr>
          <p:nvPr/>
        </p:nvPicPr>
        <p:blipFill>
          <a:blip r:embed="rId4" cstate="print"/>
          <a:srcRect/>
          <a:stretch>
            <a:fillRect/>
          </a:stretch>
        </p:blipFill>
        <p:spPr bwMode="auto">
          <a:xfrm>
            <a:off x="0" y="762000"/>
            <a:ext cx="4616450" cy="5715000"/>
          </a:xfrm>
          <a:prstGeom prst="rect">
            <a:avLst/>
          </a:prstGeom>
          <a:noFill/>
          <a:ln w="9525">
            <a:noFill/>
            <a:miter lim="800000"/>
            <a:headEnd/>
            <a:tailEnd/>
          </a:ln>
        </p:spPr>
      </p:pic>
      <p:sp>
        <p:nvSpPr>
          <p:cNvPr id="59396" name="Text Box 4"/>
          <p:cNvSpPr txBox="1">
            <a:spLocks noChangeArrowheads="1"/>
          </p:cNvSpPr>
          <p:nvPr/>
        </p:nvSpPr>
        <p:spPr bwMode="auto">
          <a:xfrm>
            <a:off x="1371600" y="0"/>
            <a:ext cx="2133600" cy="641350"/>
          </a:xfrm>
          <a:prstGeom prst="rect">
            <a:avLst/>
          </a:prstGeom>
          <a:noFill/>
          <a:ln w="9525">
            <a:noFill/>
            <a:miter lim="800000"/>
            <a:headEnd/>
            <a:tailEnd/>
          </a:ln>
        </p:spPr>
        <p:txBody>
          <a:bodyPr>
            <a:spAutoFit/>
          </a:bodyPr>
          <a:lstStyle/>
          <a:p>
            <a:pPr algn="l">
              <a:spcBef>
                <a:spcPct val="50000"/>
              </a:spcBef>
            </a:pPr>
            <a:r>
              <a:rPr lang="en-US" sz="3600" b="1">
                <a:solidFill>
                  <a:schemeClr val="bg1"/>
                </a:solidFill>
                <a:latin typeface="Verdana" pitchFamily="34" charset="0"/>
              </a:rPr>
              <a:t>before</a:t>
            </a:r>
          </a:p>
        </p:txBody>
      </p:sp>
      <p:sp>
        <p:nvSpPr>
          <p:cNvPr id="59397" name="Text Box 5"/>
          <p:cNvSpPr txBox="1">
            <a:spLocks noChangeArrowheads="1"/>
          </p:cNvSpPr>
          <p:nvPr/>
        </p:nvSpPr>
        <p:spPr bwMode="auto">
          <a:xfrm>
            <a:off x="6096000" y="0"/>
            <a:ext cx="1752600" cy="701675"/>
          </a:xfrm>
          <a:prstGeom prst="rect">
            <a:avLst/>
          </a:prstGeom>
          <a:noFill/>
          <a:ln w="9525">
            <a:noFill/>
            <a:miter lim="800000"/>
            <a:headEnd/>
            <a:tailEnd/>
          </a:ln>
        </p:spPr>
        <p:txBody>
          <a:bodyPr>
            <a:spAutoFit/>
          </a:bodyPr>
          <a:lstStyle/>
          <a:p>
            <a:pPr algn="l">
              <a:spcBef>
                <a:spcPct val="50000"/>
              </a:spcBef>
            </a:pPr>
            <a:r>
              <a:rPr lang="en-US" sz="4000" b="1">
                <a:solidFill>
                  <a:schemeClr val="bg1"/>
                </a:solidFill>
                <a:latin typeface="Verdana" pitchFamily="34" charset="0"/>
              </a:rPr>
              <a:t>after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9397"/>
                                        </p:tgtEl>
                                        <p:attrNameLst>
                                          <p:attrName>style.visibility</p:attrName>
                                        </p:attrNameLst>
                                      </p:cBhvr>
                                      <p:to>
                                        <p:strVal val="visible"/>
                                      </p:to>
                                    </p:set>
                                    <p:animEffect transition="in" filter="checkerboard(across)">
                                      <p:cBhvr>
                                        <p:cTn id="7" dur="500"/>
                                        <p:tgtEl>
                                          <p:spTgt spid="5939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59394"/>
                                        </p:tgtEl>
                                        <p:attrNameLst>
                                          <p:attrName>style.visibility</p:attrName>
                                        </p:attrNameLst>
                                      </p:cBhvr>
                                      <p:to>
                                        <p:strVal val="visible"/>
                                      </p:to>
                                    </p:set>
                                    <p:anim calcmode="lin" valueType="num">
                                      <p:cBhvr additive="base">
                                        <p:cTn id="12" dur="500" fill="hold"/>
                                        <p:tgtEl>
                                          <p:spTgt spid="59394"/>
                                        </p:tgtEl>
                                        <p:attrNameLst>
                                          <p:attrName>ppt_x</p:attrName>
                                        </p:attrNameLst>
                                      </p:cBhvr>
                                      <p:tavLst>
                                        <p:tav tm="0">
                                          <p:val>
                                            <p:strVal val="1+#ppt_w/2"/>
                                          </p:val>
                                        </p:tav>
                                        <p:tav tm="100000">
                                          <p:val>
                                            <p:strVal val="#ppt_x"/>
                                          </p:val>
                                        </p:tav>
                                      </p:tavLst>
                                    </p:anim>
                                    <p:anim calcmode="lin" valueType="num">
                                      <p:cBhvr additive="base">
                                        <p:cTn id="13" dur="500" fill="hold"/>
                                        <p:tgtEl>
                                          <p:spTgt spid="593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o"/>
          <p:cNvPicPr>
            <a:picLocks noChangeAspect="1" noChangeArrowheads="1"/>
          </p:cNvPicPr>
          <p:nvPr/>
        </p:nvPicPr>
        <p:blipFill>
          <a:blip r:embed="rId3" cstate="print"/>
          <a:srcRect/>
          <a:stretch>
            <a:fillRect/>
          </a:stretch>
        </p:blipFill>
        <p:spPr bwMode="auto">
          <a:xfrm>
            <a:off x="0" y="0"/>
            <a:ext cx="4537075" cy="6858000"/>
          </a:xfrm>
          <a:prstGeom prst="rect">
            <a:avLst/>
          </a:prstGeom>
          <a:noFill/>
          <a:ln w="9525">
            <a:noFill/>
            <a:miter lim="800000"/>
            <a:headEnd/>
            <a:tailEnd/>
          </a:ln>
        </p:spPr>
      </p:pic>
      <p:pic>
        <p:nvPicPr>
          <p:cNvPr id="60419" name="Picture 3" descr="p"/>
          <p:cNvPicPr>
            <a:picLocks noChangeAspect="1" noChangeArrowheads="1"/>
          </p:cNvPicPr>
          <p:nvPr/>
        </p:nvPicPr>
        <p:blipFill>
          <a:blip r:embed="rId4" cstate="print"/>
          <a:srcRect/>
          <a:stretch>
            <a:fillRect/>
          </a:stretch>
        </p:blipFill>
        <p:spPr bwMode="auto">
          <a:xfrm>
            <a:off x="4572000" y="0"/>
            <a:ext cx="4648200" cy="6858000"/>
          </a:xfrm>
          <a:prstGeom prst="rect">
            <a:avLst/>
          </a:prstGeom>
          <a:noFill/>
          <a:ln w="9525">
            <a:noFill/>
            <a:miter lim="800000"/>
            <a:headEnd/>
            <a:tailEnd/>
          </a:ln>
        </p:spPr>
      </p:pic>
      <p:sp>
        <p:nvSpPr>
          <p:cNvPr id="60420" name="Rectangle 4"/>
          <p:cNvSpPr>
            <a:spLocks noChangeArrowheads="1"/>
          </p:cNvSpPr>
          <p:nvPr/>
        </p:nvSpPr>
        <p:spPr bwMode="auto">
          <a:xfrm>
            <a:off x="228600" y="-60325"/>
            <a:ext cx="8915400" cy="1190625"/>
          </a:xfrm>
          <a:prstGeom prst="rect">
            <a:avLst/>
          </a:prstGeom>
          <a:solidFill>
            <a:schemeClr val="tx1"/>
          </a:solidFill>
          <a:ln w="9525">
            <a:noFill/>
            <a:miter lim="800000"/>
            <a:headEnd/>
            <a:tailEnd/>
          </a:ln>
        </p:spPr>
        <p:txBody>
          <a:bodyPr>
            <a:spAutoFit/>
          </a:bodyPr>
          <a:lstStyle/>
          <a:p>
            <a:pPr algn="l"/>
            <a:r>
              <a:rPr lang="en-US" sz="3600">
                <a:solidFill>
                  <a:schemeClr val="bg1"/>
                </a:solidFill>
                <a:latin typeface="Times New Roman" pitchFamily="18" charset="0"/>
              </a:rPr>
              <a:t>Here is a tree that was damaged in a storm. As a result, many stems are growing upright</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q"/>
          <p:cNvPicPr>
            <a:picLocks noChangeAspect="1" noChangeArrowheads="1"/>
          </p:cNvPicPr>
          <p:nvPr/>
        </p:nvPicPr>
        <p:blipFill>
          <a:blip r:embed="rId3" cstate="print"/>
          <a:srcRect/>
          <a:stretch>
            <a:fillRect/>
          </a:stretch>
        </p:blipFill>
        <p:spPr bwMode="auto">
          <a:xfrm>
            <a:off x="0" y="0"/>
            <a:ext cx="4549775" cy="6858000"/>
          </a:xfrm>
          <a:prstGeom prst="rect">
            <a:avLst/>
          </a:prstGeom>
          <a:noFill/>
          <a:ln w="9525">
            <a:noFill/>
            <a:miter lim="800000"/>
            <a:headEnd/>
            <a:tailEnd/>
          </a:ln>
        </p:spPr>
      </p:pic>
      <p:pic>
        <p:nvPicPr>
          <p:cNvPr id="61443" name="Picture 3" descr="p"/>
          <p:cNvPicPr>
            <a:picLocks noChangeAspect="1" noChangeArrowheads="1"/>
          </p:cNvPicPr>
          <p:nvPr/>
        </p:nvPicPr>
        <p:blipFill>
          <a:blip r:embed="rId4" cstate="print"/>
          <a:srcRect/>
          <a:stretch>
            <a:fillRect/>
          </a:stretch>
        </p:blipFill>
        <p:spPr bwMode="auto">
          <a:xfrm>
            <a:off x="4572000" y="0"/>
            <a:ext cx="4648200" cy="6858000"/>
          </a:xfrm>
          <a:prstGeom prst="rect">
            <a:avLst/>
          </a:prstGeom>
          <a:noFill/>
          <a:ln w="9525">
            <a:noFill/>
            <a:miter lim="800000"/>
            <a:headEnd/>
            <a:tailEnd/>
          </a:ln>
        </p:spPr>
      </p:pic>
      <p:sp>
        <p:nvSpPr>
          <p:cNvPr id="61444" name="Text Box 4"/>
          <p:cNvSpPr txBox="1">
            <a:spLocks noChangeArrowheads="1"/>
          </p:cNvSpPr>
          <p:nvPr/>
        </p:nvSpPr>
        <p:spPr bwMode="auto">
          <a:xfrm>
            <a:off x="0" y="0"/>
            <a:ext cx="4572000" cy="457200"/>
          </a:xfrm>
          <a:prstGeom prst="rect">
            <a:avLst/>
          </a:prstGeom>
          <a:solidFill>
            <a:schemeClr val="tx1"/>
          </a:solidFill>
          <a:ln w="9525">
            <a:noFill/>
            <a:miter lim="800000"/>
            <a:headEnd/>
            <a:tailEnd/>
          </a:ln>
        </p:spPr>
        <p:txBody>
          <a:bodyPr>
            <a:spAutoFit/>
          </a:bodyPr>
          <a:lstStyle/>
          <a:p>
            <a:pPr algn="l">
              <a:spcBef>
                <a:spcPct val="50000"/>
              </a:spcBef>
            </a:pPr>
            <a:r>
              <a:rPr lang="en-US" sz="2400">
                <a:solidFill>
                  <a:schemeClr val="bg1"/>
                </a:solidFill>
                <a:latin typeface="Times New Roman" pitchFamily="18" charset="0"/>
              </a:rPr>
              <a:t>Remove two upright, interior stems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6" descr="7_b"/>
          <p:cNvPicPr>
            <a:picLocks noChangeAspect="1" noChangeArrowheads="1"/>
          </p:cNvPicPr>
          <p:nvPr/>
        </p:nvPicPr>
        <p:blipFill>
          <a:blip r:embed="rId3" cstate="print"/>
          <a:srcRect/>
          <a:stretch>
            <a:fillRect/>
          </a:stretch>
        </p:blipFill>
        <p:spPr bwMode="auto">
          <a:xfrm>
            <a:off x="4648200" y="0"/>
            <a:ext cx="4495800" cy="6858000"/>
          </a:xfrm>
          <a:prstGeom prst="rect">
            <a:avLst/>
          </a:prstGeom>
          <a:noFill/>
          <a:ln w="9525">
            <a:noFill/>
            <a:miter lim="800000"/>
            <a:headEnd/>
            <a:tailEnd/>
          </a:ln>
        </p:spPr>
      </p:pic>
      <p:pic>
        <p:nvPicPr>
          <p:cNvPr id="7171" name="Picture 5" descr="7_a"/>
          <p:cNvPicPr>
            <a:picLocks noChangeAspect="1" noChangeArrowheads="1"/>
          </p:cNvPicPr>
          <p:nvPr/>
        </p:nvPicPr>
        <p:blipFill>
          <a:blip r:embed="rId4" cstate="print"/>
          <a:srcRect/>
          <a:stretch>
            <a:fillRect/>
          </a:stretch>
        </p:blipFill>
        <p:spPr bwMode="auto">
          <a:xfrm>
            <a:off x="0" y="0"/>
            <a:ext cx="4491038" cy="6858000"/>
          </a:xfrm>
          <a:prstGeom prst="rect">
            <a:avLst/>
          </a:prstGeom>
          <a:noFill/>
          <a:ln w="9525">
            <a:noFill/>
            <a:miter lim="800000"/>
            <a:headEnd/>
            <a:tailEnd/>
          </a:ln>
        </p:spPr>
      </p:pic>
      <p:sp>
        <p:nvSpPr>
          <p:cNvPr id="7172" name="Text Box 4"/>
          <p:cNvSpPr txBox="1">
            <a:spLocks noChangeArrowheads="1"/>
          </p:cNvSpPr>
          <p:nvPr/>
        </p:nvSpPr>
        <p:spPr bwMode="auto">
          <a:xfrm>
            <a:off x="152400" y="76200"/>
            <a:ext cx="5029200" cy="1849438"/>
          </a:xfrm>
          <a:prstGeom prst="rect">
            <a:avLst/>
          </a:prstGeom>
          <a:solidFill>
            <a:schemeClr val="accent1">
              <a:alpha val="59999"/>
            </a:schemeClr>
          </a:solidFill>
          <a:ln w="9525">
            <a:noFill/>
            <a:miter lim="800000"/>
            <a:headEnd/>
            <a:tailEnd/>
          </a:ln>
        </p:spPr>
        <p:txBody>
          <a:bodyPr>
            <a:spAutoFit/>
          </a:bodyPr>
          <a:lstStyle/>
          <a:p>
            <a:pPr algn="l">
              <a:spcBef>
                <a:spcPct val="20000"/>
              </a:spcBef>
            </a:pPr>
            <a:r>
              <a:rPr lang="en-US" sz="3600" b="1">
                <a:latin typeface="Times New Roman" pitchFamily="18" charset="0"/>
              </a:rPr>
              <a:t>Weak structure: </a:t>
            </a:r>
          </a:p>
          <a:p>
            <a:pPr algn="l">
              <a:spcBef>
                <a:spcPct val="20000"/>
              </a:spcBef>
            </a:pPr>
            <a:r>
              <a:rPr lang="en-US" sz="3600" b="1">
                <a:latin typeface="Times New Roman" pitchFamily="18" charset="0"/>
              </a:rPr>
              <a:t>codominant stems and bark inclusions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d"/>
          <p:cNvPicPr>
            <a:picLocks noChangeAspect="1" noChangeArrowheads="1"/>
          </p:cNvPicPr>
          <p:nvPr/>
        </p:nvPicPr>
        <p:blipFill>
          <a:blip r:embed="rId3" cstate="print"/>
          <a:srcRect/>
          <a:stretch>
            <a:fillRect/>
          </a:stretch>
        </p:blipFill>
        <p:spPr bwMode="auto">
          <a:xfrm>
            <a:off x="0" y="0"/>
            <a:ext cx="4525963" cy="6858000"/>
          </a:xfrm>
          <a:prstGeom prst="rect">
            <a:avLst/>
          </a:prstGeom>
          <a:noFill/>
          <a:ln w="9525">
            <a:noFill/>
            <a:miter lim="800000"/>
            <a:headEnd/>
            <a:tailEnd/>
          </a:ln>
        </p:spPr>
      </p:pic>
      <p:pic>
        <p:nvPicPr>
          <p:cNvPr id="62467" name="Picture 3" descr="e"/>
          <p:cNvPicPr>
            <a:picLocks noChangeAspect="1" noChangeArrowheads="1"/>
          </p:cNvPicPr>
          <p:nvPr/>
        </p:nvPicPr>
        <p:blipFill>
          <a:blip r:embed="rId4" cstate="print"/>
          <a:srcRect/>
          <a:stretch>
            <a:fillRect/>
          </a:stretch>
        </p:blipFill>
        <p:spPr bwMode="auto">
          <a:xfrm>
            <a:off x="4572000" y="0"/>
            <a:ext cx="4572000" cy="6858000"/>
          </a:xfrm>
          <a:prstGeom prst="rect">
            <a:avLst/>
          </a:prstGeom>
          <a:noFill/>
          <a:ln w="9525">
            <a:noFill/>
            <a:miter lim="800000"/>
            <a:headEnd/>
            <a:tailEnd/>
          </a:ln>
        </p:spPr>
      </p:pic>
      <p:sp>
        <p:nvSpPr>
          <p:cNvPr id="62468" name="Text Box 4"/>
          <p:cNvSpPr txBox="1">
            <a:spLocks noChangeArrowheads="1"/>
          </p:cNvSpPr>
          <p:nvPr/>
        </p:nvSpPr>
        <p:spPr bwMode="auto">
          <a:xfrm>
            <a:off x="4572000" y="0"/>
            <a:ext cx="4572000" cy="1066800"/>
          </a:xfrm>
          <a:prstGeom prst="rect">
            <a:avLst/>
          </a:prstGeom>
          <a:solidFill>
            <a:schemeClr val="tx1"/>
          </a:solidFill>
          <a:ln w="9525">
            <a:noFill/>
            <a:miter lim="800000"/>
            <a:headEnd/>
            <a:tailEnd/>
          </a:ln>
        </p:spPr>
        <p:txBody>
          <a:bodyPr>
            <a:spAutoFit/>
          </a:bodyPr>
          <a:lstStyle/>
          <a:p>
            <a:pPr algn="l">
              <a:spcBef>
                <a:spcPct val="50000"/>
              </a:spcBef>
            </a:pPr>
            <a:r>
              <a:rPr lang="en-US" sz="3200" b="1">
                <a:solidFill>
                  <a:schemeClr val="bg1"/>
                </a:solidFill>
                <a:latin typeface="Times New Roman" pitchFamily="18" charset="0"/>
              </a:rPr>
              <a:t>After removing right codominant stem</a:t>
            </a:r>
          </a:p>
        </p:txBody>
      </p:sp>
      <p:sp>
        <p:nvSpPr>
          <p:cNvPr id="62469" name="Text Box 5"/>
          <p:cNvSpPr txBox="1">
            <a:spLocks noChangeArrowheads="1"/>
          </p:cNvSpPr>
          <p:nvPr/>
        </p:nvSpPr>
        <p:spPr bwMode="auto">
          <a:xfrm>
            <a:off x="0" y="228600"/>
            <a:ext cx="1828800" cy="519113"/>
          </a:xfrm>
          <a:prstGeom prst="rect">
            <a:avLst/>
          </a:prstGeom>
          <a:noFill/>
          <a:ln w="9525">
            <a:noFill/>
            <a:miter lim="800000"/>
            <a:headEnd/>
            <a:tailEnd/>
          </a:ln>
        </p:spPr>
        <p:txBody>
          <a:bodyPr>
            <a:spAutoFit/>
          </a:bodyPr>
          <a:lstStyle/>
          <a:p>
            <a:pPr algn="l">
              <a:spcBef>
                <a:spcPct val="50000"/>
              </a:spcBef>
            </a:pPr>
            <a:r>
              <a:rPr lang="en-US" sz="2800" b="1">
                <a:solidFill>
                  <a:schemeClr val="bg1"/>
                </a:solidFill>
                <a:latin typeface="Verdana" pitchFamily="34" charset="0"/>
              </a:rPr>
              <a:t>Before</a:t>
            </a:r>
          </a:p>
        </p:txBody>
      </p:sp>
      <p:sp>
        <p:nvSpPr>
          <p:cNvPr id="62470" name="Line 6"/>
          <p:cNvSpPr>
            <a:spLocks noChangeShapeType="1"/>
          </p:cNvSpPr>
          <p:nvPr/>
        </p:nvSpPr>
        <p:spPr bwMode="auto">
          <a:xfrm flipH="1" flipV="1">
            <a:off x="2743200" y="2895600"/>
            <a:ext cx="990600" cy="381000"/>
          </a:xfrm>
          <a:prstGeom prst="line">
            <a:avLst/>
          </a:prstGeom>
          <a:noFill/>
          <a:ln w="57150">
            <a:solidFill>
              <a:srgbClr val="FF0000"/>
            </a:solidFill>
            <a:round/>
            <a:headEnd/>
            <a:tailEnd type="triangle" w="med" len="med"/>
          </a:ln>
        </p:spPr>
        <p:txBody>
          <a:bodyPr/>
          <a:lstStyle/>
          <a:p>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8" descr="58_b"/>
          <p:cNvPicPr>
            <a:picLocks noChangeAspect="1" noChangeArrowheads="1"/>
          </p:cNvPicPr>
          <p:nvPr/>
        </p:nvPicPr>
        <p:blipFill>
          <a:blip r:embed="rId3" cstate="print"/>
          <a:srcRect/>
          <a:stretch>
            <a:fillRect/>
          </a:stretch>
        </p:blipFill>
        <p:spPr bwMode="auto">
          <a:xfrm>
            <a:off x="4554538" y="0"/>
            <a:ext cx="4589462" cy="6629400"/>
          </a:xfrm>
          <a:prstGeom prst="rect">
            <a:avLst/>
          </a:prstGeom>
          <a:noFill/>
          <a:ln w="9525">
            <a:noFill/>
            <a:miter lim="800000"/>
            <a:headEnd/>
            <a:tailEnd/>
          </a:ln>
        </p:spPr>
      </p:pic>
      <p:pic>
        <p:nvPicPr>
          <p:cNvPr id="63491" name="Picture 2" descr="wingedelm2backbefore"/>
          <p:cNvPicPr>
            <a:picLocks noChangeAspect="1" noChangeArrowheads="1"/>
          </p:cNvPicPr>
          <p:nvPr/>
        </p:nvPicPr>
        <p:blipFill>
          <a:blip r:embed="rId4" cstate="print"/>
          <a:srcRect/>
          <a:stretch>
            <a:fillRect/>
          </a:stretch>
        </p:blipFill>
        <p:spPr bwMode="auto">
          <a:xfrm>
            <a:off x="0" y="0"/>
            <a:ext cx="4495800" cy="6705600"/>
          </a:xfrm>
          <a:prstGeom prst="rect">
            <a:avLst/>
          </a:prstGeom>
          <a:noFill/>
          <a:ln w="9525">
            <a:noFill/>
            <a:miter lim="800000"/>
            <a:headEnd/>
            <a:tailEnd/>
          </a:ln>
        </p:spPr>
      </p:pic>
      <p:sp>
        <p:nvSpPr>
          <p:cNvPr id="63492" name="Text Box 4"/>
          <p:cNvSpPr txBox="1">
            <a:spLocks noChangeArrowheads="1"/>
          </p:cNvSpPr>
          <p:nvPr/>
        </p:nvSpPr>
        <p:spPr bwMode="auto">
          <a:xfrm>
            <a:off x="76200" y="76200"/>
            <a:ext cx="1600200" cy="822325"/>
          </a:xfrm>
          <a:prstGeom prst="rect">
            <a:avLst/>
          </a:prstGeom>
          <a:noFill/>
          <a:ln w="9525">
            <a:noFill/>
            <a:miter lim="800000"/>
            <a:headEnd/>
            <a:tailEnd/>
          </a:ln>
        </p:spPr>
        <p:txBody>
          <a:bodyPr>
            <a:spAutoFit/>
          </a:bodyPr>
          <a:lstStyle/>
          <a:p>
            <a:pPr algn="l">
              <a:spcBef>
                <a:spcPct val="50000"/>
              </a:spcBef>
            </a:pPr>
            <a:r>
              <a:rPr lang="en-US" sz="2400" b="1">
                <a:latin typeface="Verdana" pitchFamily="34" charset="0"/>
              </a:rPr>
              <a:t>Before -  year 8</a:t>
            </a:r>
          </a:p>
        </p:txBody>
      </p:sp>
      <p:sp>
        <p:nvSpPr>
          <p:cNvPr id="63493" name="Text Box 5"/>
          <p:cNvSpPr txBox="1">
            <a:spLocks noChangeArrowheads="1"/>
          </p:cNvSpPr>
          <p:nvPr/>
        </p:nvSpPr>
        <p:spPr bwMode="auto">
          <a:xfrm>
            <a:off x="4800600" y="228600"/>
            <a:ext cx="1295400" cy="457200"/>
          </a:xfrm>
          <a:prstGeom prst="rect">
            <a:avLst/>
          </a:prstGeom>
          <a:noFill/>
          <a:ln w="9525">
            <a:noFill/>
            <a:miter lim="800000"/>
            <a:headEnd/>
            <a:tailEnd/>
          </a:ln>
        </p:spPr>
        <p:txBody>
          <a:bodyPr>
            <a:spAutoFit/>
          </a:bodyPr>
          <a:lstStyle/>
          <a:p>
            <a:pPr algn="l">
              <a:spcBef>
                <a:spcPct val="50000"/>
              </a:spcBef>
            </a:pPr>
            <a:r>
              <a:rPr lang="en-US" sz="2400" b="1">
                <a:solidFill>
                  <a:srgbClr val="FFFF00"/>
                </a:solidFill>
                <a:latin typeface="Verdana" pitchFamily="34" charset="0"/>
              </a:rPr>
              <a:t>After</a:t>
            </a:r>
          </a:p>
        </p:txBody>
      </p:sp>
      <p:sp>
        <p:nvSpPr>
          <p:cNvPr id="63494" name="Text Box 6"/>
          <p:cNvSpPr txBox="1">
            <a:spLocks noChangeArrowheads="1"/>
          </p:cNvSpPr>
          <p:nvPr/>
        </p:nvSpPr>
        <p:spPr bwMode="auto">
          <a:xfrm>
            <a:off x="7772400" y="6248400"/>
            <a:ext cx="1295400" cy="457200"/>
          </a:xfrm>
          <a:prstGeom prst="rect">
            <a:avLst/>
          </a:prstGeom>
          <a:noFill/>
          <a:ln w="9525">
            <a:noFill/>
            <a:miter lim="800000"/>
            <a:headEnd/>
            <a:tailEnd/>
          </a:ln>
        </p:spPr>
        <p:txBody>
          <a:bodyPr>
            <a:spAutoFit/>
          </a:bodyPr>
          <a:lstStyle/>
          <a:p>
            <a:pPr algn="l">
              <a:spcBef>
                <a:spcPct val="50000"/>
              </a:spcBef>
            </a:pPr>
            <a:r>
              <a:rPr lang="en-US" sz="2400" b="1">
                <a:latin typeface="Verdana" pitchFamily="34" charset="0"/>
              </a:rPr>
              <a:t>Debris</a:t>
            </a:r>
          </a:p>
        </p:txBody>
      </p:sp>
      <p:sp>
        <p:nvSpPr>
          <p:cNvPr id="63495" name="Line 7"/>
          <p:cNvSpPr>
            <a:spLocks noChangeShapeType="1"/>
          </p:cNvSpPr>
          <p:nvPr/>
        </p:nvSpPr>
        <p:spPr bwMode="auto">
          <a:xfrm flipH="1" flipV="1">
            <a:off x="6019800" y="6096000"/>
            <a:ext cx="1600200" cy="304800"/>
          </a:xfrm>
          <a:prstGeom prst="line">
            <a:avLst/>
          </a:prstGeom>
          <a:noFill/>
          <a:ln w="38100">
            <a:solidFill>
              <a:srgbClr val="0099FF"/>
            </a:solidFill>
            <a:round/>
            <a:headEnd/>
            <a:tailEnd type="triangle" w="med" len="med"/>
          </a:ln>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checkerboard(across)">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nodeType="clickEffect">
                                  <p:stCondLst>
                                    <p:cond delay="0"/>
                                  </p:stCondLst>
                                  <p:childTnLst>
                                    <p:set>
                                      <p:cBhvr>
                                        <p:cTn id="11" dur="1" fill="hold">
                                          <p:stCondLst>
                                            <p:cond delay="0"/>
                                          </p:stCondLst>
                                        </p:cTn>
                                        <p:tgtEl>
                                          <p:spTgt spid="63490"/>
                                        </p:tgtEl>
                                        <p:attrNameLst>
                                          <p:attrName>style.visibility</p:attrName>
                                        </p:attrNameLst>
                                      </p:cBhvr>
                                      <p:to>
                                        <p:strVal val="visible"/>
                                      </p:to>
                                    </p:set>
                                    <p:anim calcmode="lin" valueType="num">
                                      <p:cBhvr additive="base">
                                        <p:cTn id="12" dur="500" fill="hold"/>
                                        <p:tgtEl>
                                          <p:spTgt spid="63490"/>
                                        </p:tgtEl>
                                        <p:attrNameLst>
                                          <p:attrName>ppt_x</p:attrName>
                                        </p:attrNameLst>
                                      </p:cBhvr>
                                      <p:tavLst>
                                        <p:tav tm="0">
                                          <p:val>
                                            <p:strVal val="1+#ppt_w/2"/>
                                          </p:val>
                                        </p:tav>
                                        <p:tav tm="100000">
                                          <p:val>
                                            <p:strVal val="#ppt_x"/>
                                          </p:val>
                                        </p:tav>
                                      </p:tavLst>
                                    </p:anim>
                                    <p:anim calcmode="lin" valueType="num">
                                      <p:cBhvr additive="base">
                                        <p:cTn id="13"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63494"/>
                                        </p:tgtEl>
                                        <p:attrNameLst>
                                          <p:attrName>style.visibility</p:attrName>
                                        </p:attrNameLst>
                                      </p:cBhvr>
                                      <p:to>
                                        <p:strVal val="visible"/>
                                      </p:to>
                                    </p:set>
                                    <p:animEffect transition="in" filter="checkerboard(across)">
                                      <p:cBhvr>
                                        <p:cTn id="18" dur="500"/>
                                        <p:tgtEl>
                                          <p:spTgt spid="63494"/>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63495"/>
                                        </p:tgtEl>
                                        <p:attrNameLst>
                                          <p:attrName>style.visibility</p:attrName>
                                        </p:attrNameLst>
                                      </p:cBhvr>
                                      <p:to>
                                        <p:strVal val="visible"/>
                                      </p:to>
                                    </p:set>
                                    <p:animEffect transition="in" filter="checkerboard(across)">
                                      <p:cBhvr>
                                        <p:cTn id="23" dur="500"/>
                                        <p:tgtEl>
                                          <p:spTgt spid="634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3" grpId="0"/>
      <p:bldP spid="63494" grpId="0"/>
      <p:bldP spid="6349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9" descr="59_b"/>
          <p:cNvPicPr>
            <a:picLocks noChangeAspect="1" noChangeArrowheads="1"/>
          </p:cNvPicPr>
          <p:nvPr/>
        </p:nvPicPr>
        <p:blipFill>
          <a:blip r:embed="rId3" cstate="print"/>
          <a:srcRect/>
          <a:stretch>
            <a:fillRect/>
          </a:stretch>
        </p:blipFill>
        <p:spPr bwMode="auto">
          <a:xfrm>
            <a:off x="4502150" y="152400"/>
            <a:ext cx="4641850" cy="6705600"/>
          </a:xfrm>
          <a:prstGeom prst="rect">
            <a:avLst/>
          </a:prstGeom>
          <a:noFill/>
          <a:ln w="9525">
            <a:noFill/>
            <a:miter lim="800000"/>
            <a:headEnd/>
            <a:tailEnd/>
          </a:ln>
        </p:spPr>
      </p:pic>
      <p:sp>
        <p:nvSpPr>
          <p:cNvPr id="64515" name="Text Box 3"/>
          <p:cNvSpPr txBox="1">
            <a:spLocks noChangeArrowheads="1"/>
          </p:cNvSpPr>
          <p:nvPr/>
        </p:nvSpPr>
        <p:spPr bwMode="auto">
          <a:xfrm>
            <a:off x="76200" y="76200"/>
            <a:ext cx="1600200" cy="822325"/>
          </a:xfrm>
          <a:prstGeom prst="rect">
            <a:avLst/>
          </a:prstGeom>
          <a:noFill/>
          <a:ln w="9525">
            <a:noFill/>
            <a:miter lim="800000"/>
            <a:headEnd/>
            <a:tailEnd/>
          </a:ln>
        </p:spPr>
        <p:txBody>
          <a:bodyPr>
            <a:spAutoFit/>
          </a:bodyPr>
          <a:lstStyle/>
          <a:p>
            <a:pPr algn="l">
              <a:spcBef>
                <a:spcPct val="50000"/>
              </a:spcBef>
            </a:pPr>
            <a:r>
              <a:rPr lang="en-US" sz="2400" b="1">
                <a:latin typeface="Verdana" pitchFamily="34" charset="0"/>
              </a:rPr>
              <a:t>Before -  year 8</a:t>
            </a:r>
          </a:p>
        </p:txBody>
      </p:sp>
      <p:sp>
        <p:nvSpPr>
          <p:cNvPr id="64516" name="Text Box 4"/>
          <p:cNvSpPr txBox="1">
            <a:spLocks noChangeArrowheads="1"/>
          </p:cNvSpPr>
          <p:nvPr/>
        </p:nvSpPr>
        <p:spPr bwMode="auto">
          <a:xfrm>
            <a:off x="4800600" y="228600"/>
            <a:ext cx="1295400" cy="457200"/>
          </a:xfrm>
          <a:prstGeom prst="rect">
            <a:avLst/>
          </a:prstGeom>
          <a:noFill/>
          <a:ln w="9525">
            <a:noFill/>
            <a:miter lim="800000"/>
            <a:headEnd/>
            <a:tailEnd/>
          </a:ln>
        </p:spPr>
        <p:txBody>
          <a:bodyPr>
            <a:spAutoFit/>
          </a:bodyPr>
          <a:lstStyle/>
          <a:p>
            <a:pPr algn="l">
              <a:spcBef>
                <a:spcPct val="50000"/>
              </a:spcBef>
            </a:pPr>
            <a:r>
              <a:rPr lang="en-US" sz="2400" b="1">
                <a:solidFill>
                  <a:srgbClr val="FFFF00"/>
                </a:solidFill>
                <a:latin typeface="Verdana" pitchFamily="34" charset="0"/>
              </a:rPr>
              <a:t>After</a:t>
            </a:r>
          </a:p>
        </p:txBody>
      </p:sp>
      <p:sp>
        <p:nvSpPr>
          <p:cNvPr id="64517" name="Text Box 5"/>
          <p:cNvSpPr txBox="1">
            <a:spLocks noChangeArrowheads="1"/>
          </p:cNvSpPr>
          <p:nvPr/>
        </p:nvSpPr>
        <p:spPr bwMode="auto">
          <a:xfrm>
            <a:off x="7772400" y="6248400"/>
            <a:ext cx="1295400" cy="457200"/>
          </a:xfrm>
          <a:prstGeom prst="rect">
            <a:avLst/>
          </a:prstGeom>
          <a:noFill/>
          <a:ln w="9525">
            <a:noFill/>
            <a:miter lim="800000"/>
            <a:headEnd/>
            <a:tailEnd/>
          </a:ln>
        </p:spPr>
        <p:txBody>
          <a:bodyPr>
            <a:spAutoFit/>
          </a:bodyPr>
          <a:lstStyle/>
          <a:p>
            <a:pPr algn="l">
              <a:spcBef>
                <a:spcPct val="50000"/>
              </a:spcBef>
            </a:pPr>
            <a:r>
              <a:rPr lang="en-US" sz="2400" b="1">
                <a:latin typeface="Verdana" pitchFamily="34" charset="0"/>
              </a:rPr>
              <a:t>Debris</a:t>
            </a:r>
          </a:p>
        </p:txBody>
      </p:sp>
      <p:sp>
        <p:nvSpPr>
          <p:cNvPr id="64518" name="Line 6"/>
          <p:cNvSpPr>
            <a:spLocks noChangeShapeType="1"/>
          </p:cNvSpPr>
          <p:nvPr/>
        </p:nvSpPr>
        <p:spPr bwMode="auto">
          <a:xfrm flipH="1" flipV="1">
            <a:off x="6019800" y="6096000"/>
            <a:ext cx="1600200" cy="304800"/>
          </a:xfrm>
          <a:prstGeom prst="line">
            <a:avLst/>
          </a:prstGeom>
          <a:noFill/>
          <a:ln w="38100">
            <a:solidFill>
              <a:srgbClr val="0099FF"/>
            </a:solidFill>
            <a:round/>
            <a:headEnd/>
            <a:tailEnd type="triangle" w="med" len="med"/>
          </a:ln>
        </p:spPr>
        <p:txBody>
          <a:bodyPr/>
          <a:lstStyle/>
          <a:p>
            <a:endParaRPr lang="en-US"/>
          </a:p>
        </p:txBody>
      </p:sp>
      <p:pic>
        <p:nvPicPr>
          <p:cNvPr id="64519" name="Picture 7" descr="IMG_0031elmsmall"/>
          <p:cNvPicPr>
            <a:picLocks noChangeAspect="1" noChangeArrowheads="1"/>
          </p:cNvPicPr>
          <p:nvPr/>
        </p:nvPicPr>
        <p:blipFill>
          <a:blip r:embed="rId4" cstate="print"/>
          <a:srcRect/>
          <a:stretch>
            <a:fillRect/>
          </a:stretch>
        </p:blipFill>
        <p:spPr bwMode="auto">
          <a:xfrm>
            <a:off x="0" y="152400"/>
            <a:ext cx="4405313" cy="6634163"/>
          </a:xfrm>
          <a:prstGeom prst="rect">
            <a:avLst/>
          </a:prstGeom>
          <a:noFill/>
          <a:ln w="9525">
            <a:noFill/>
            <a:miter lim="800000"/>
            <a:headEnd/>
            <a:tailEnd/>
          </a:ln>
        </p:spPr>
      </p:pic>
      <p:sp>
        <p:nvSpPr>
          <p:cNvPr id="64520" name="Text Box 8"/>
          <p:cNvSpPr txBox="1">
            <a:spLocks noChangeArrowheads="1"/>
          </p:cNvSpPr>
          <p:nvPr/>
        </p:nvSpPr>
        <p:spPr bwMode="auto">
          <a:xfrm>
            <a:off x="0" y="120650"/>
            <a:ext cx="2438400" cy="946150"/>
          </a:xfrm>
          <a:prstGeom prst="rect">
            <a:avLst/>
          </a:prstGeom>
          <a:noFill/>
          <a:ln w="9525">
            <a:noFill/>
            <a:miter lim="800000"/>
            <a:headEnd/>
            <a:tailEnd/>
          </a:ln>
        </p:spPr>
        <p:txBody>
          <a:bodyPr>
            <a:spAutoFit/>
          </a:bodyPr>
          <a:lstStyle/>
          <a:p>
            <a:pPr algn="l">
              <a:spcBef>
                <a:spcPct val="50000"/>
              </a:spcBef>
            </a:pPr>
            <a:r>
              <a:rPr lang="en-US" sz="2800" b="1">
                <a:latin typeface="Times New Roman" pitchFamily="18" charset="0"/>
              </a:rPr>
              <a:t>One year after pruning</a:t>
            </a:r>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10" descr="60_b"/>
          <p:cNvPicPr>
            <a:picLocks noChangeAspect="1" noChangeArrowheads="1"/>
          </p:cNvPicPr>
          <p:nvPr/>
        </p:nvPicPr>
        <p:blipFill>
          <a:blip r:embed="rId3" cstate="print"/>
          <a:srcRect/>
          <a:stretch>
            <a:fillRect/>
          </a:stretch>
        </p:blipFill>
        <p:spPr bwMode="auto">
          <a:xfrm>
            <a:off x="4538663" y="152400"/>
            <a:ext cx="4605337" cy="6705600"/>
          </a:xfrm>
          <a:prstGeom prst="rect">
            <a:avLst/>
          </a:prstGeom>
          <a:noFill/>
          <a:ln w="9525">
            <a:noFill/>
            <a:miter lim="800000"/>
            <a:headEnd/>
            <a:tailEnd/>
          </a:ln>
        </p:spPr>
      </p:pic>
      <p:sp>
        <p:nvSpPr>
          <p:cNvPr id="65539" name="Text Box 2"/>
          <p:cNvSpPr txBox="1">
            <a:spLocks noChangeArrowheads="1"/>
          </p:cNvSpPr>
          <p:nvPr/>
        </p:nvSpPr>
        <p:spPr bwMode="auto">
          <a:xfrm>
            <a:off x="76200" y="76200"/>
            <a:ext cx="1600200" cy="822325"/>
          </a:xfrm>
          <a:prstGeom prst="rect">
            <a:avLst/>
          </a:prstGeom>
          <a:noFill/>
          <a:ln w="9525">
            <a:noFill/>
            <a:miter lim="800000"/>
            <a:headEnd/>
            <a:tailEnd/>
          </a:ln>
        </p:spPr>
        <p:txBody>
          <a:bodyPr>
            <a:spAutoFit/>
          </a:bodyPr>
          <a:lstStyle/>
          <a:p>
            <a:pPr algn="l">
              <a:spcBef>
                <a:spcPct val="50000"/>
              </a:spcBef>
            </a:pPr>
            <a:r>
              <a:rPr lang="en-US" sz="2400" b="1">
                <a:latin typeface="Verdana" pitchFamily="34" charset="0"/>
              </a:rPr>
              <a:t>Before -  year 8</a:t>
            </a:r>
          </a:p>
        </p:txBody>
      </p:sp>
      <p:pic>
        <p:nvPicPr>
          <p:cNvPr id="65540" name="Picture 6" descr="IMG_0031elmsmall"/>
          <p:cNvPicPr>
            <a:picLocks noChangeAspect="1" noChangeArrowheads="1"/>
          </p:cNvPicPr>
          <p:nvPr/>
        </p:nvPicPr>
        <p:blipFill>
          <a:blip r:embed="rId4" cstate="print"/>
          <a:srcRect/>
          <a:stretch>
            <a:fillRect/>
          </a:stretch>
        </p:blipFill>
        <p:spPr bwMode="auto">
          <a:xfrm>
            <a:off x="0" y="152400"/>
            <a:ext cx="4405313" cy="6634163"/>
          </a:xfrm>
          <a:prstGeom prst="rect">
            <a:avLst/>
          </a:prstGeom>
          <a:noFill/>
          <a:ln w="9525">
            <a:noFill/>
            <a:miter lim="800000"/>
            <a:headEnd/>
            <a:tailEnd/>
          </a:ln>
        </p:spPr>
      </p:pic>
      <p:sp>
        <p:nvSpPr>
          <p:cNvPr id="65541" name="Text Box 7"/>
          <p:cNvSpPr txBox="1">
            <a:spLocks noChangeArrowheads="1"/>
          </p:cNvSpPr>
          <p:nvPr/>
        </p:nvSpPr>
        <p:spPr bwMode="auto">
          <a:xfrm>
            <a:off x="0" y="76200"/>
            <a:ext cx="2514600" cy="946150"/>
          </a:xfrm>
          <a:prstGeom prst="rect">
            <a:avLst/>
          </a:prstGeom>
          <a:noFill/>
          <a:ln w="9525">
            <a:noFill/>
            <a:miter lim="800000"/>
            <a:headEnd/>
            <a:tailEnd/>
          </a:ln>
        </p:spPr>
        <p:txBody>
          <a:bodyPr>
            <a:spAutoFit/>
          </a:bodyPr>
          <a:lstStyle/>
          <a:p>
            <a:pPr algn="l">
              <a:spcBef>
                <a:spcPct val="50000"/>
              </a:spcBef>
            </a:pPr>
            <a:r>
              <a:rPr lang="en-US" sz="2800" b="1">
                <a:latin typeface="Times New Roman" pitchFamily="18" charset="0"/>
              </a:rPr>
              <a:t>One year after pruning</a:t>
            </a:r>
          </a:p>
        </p:txBody>
      </p:sp>
      <p:sp>
        <p:nvSpPr>
          <p:cNvPr id="65542" name="Text Box 9"/>
          <p:cNvSpPr txBox="1">
            <a:spLocks noChangeArrowheads="1"/>
          </p:cNvSpPr>
          <p:nvPr/>
        </p:nvSpPr>
        <p:spPr bwMode="auto">
          <a:xfrm>
            <a:off x="4724400" y="304800"/>
            <a:ext cx="3733800" cy="457200"/>
          </a:xfrm>
          <a:prstGeom prst="rect">
            <a:avLst/>
          </a:prstGeom>
          <a:noFill/>
          <a:ln w="9525">
            <a:noFill/>
            <a:miter lim="800000"/>
            <a:headEnd/>
            <a:tailEnd/>
          </a:ln>
        </p:spPr>
        <p:txBody>
          <a:bodyPr>
            <a:spAutoFit/>
          </a:bodyPr>
          <a:lstStyle/>
          <a:p>
            <a:pPr>
              <a:spcBef>
                <a:spcPct val="50000"/>
              </a:spcBef>
            </a:pPr>
            <a:r>
              <a:rPr lang="en-US" sz="2400" b="1"/>
              <a:t>18 months after pruning</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6" descr="61"/>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66563" name="Rectangle 2"/>
          <p:cNvSpPr>
            <a:spLocks noGrp="1" noChangeArrowheads="1"/>
          </p:cNvSpPr>
          <p:nvPr>
            <p:ph type="title"/>
          </p:nvPr>
        </p:nvSpPr>
        <p:spPr/>
        <p:txBody>
          <a:bodyPr/>
          <a:lstStyle/>
          <a:p>
            <a:pPr eaLnBrk="1" hangingPunct="1"/>
            <a:endParaRPr lang="en-US" smtClean="0"/>
          </a:p>
        </p:txBody>
      </p:sp>
      <p:sp>
        <p:nvSpPr>
          <p:cNvPr id="66564" name="Text Box 5"/>
          <p:cNvSpPr txBox="1">
            <a:spLocks noChangeArrowheads="1"/>
          </p:cNvSpPr>
          <p:nvPr/>
        </p:nvSpPr>
        <p:spPr bwMode="auto">
          <a:xfrm>
            <a:off x="609600" y="273050"/>
            <a:ext cx="7848600" cy="946150"/>
          </a:xfrm>
          <a:prstGeom prst="rect">
            <a:avLst/>
          </a:prstGeom>
          <a:solidFill>
            <a:schemeClr val="tx1">
              <a:alpha val="70195"/>
            </a:schemeClr>
          </a:solidFill>
          <a:ln w="9525">
            <a:noFill/>
            <a:miter lim="800000"/>
            <a:headEnd/>
            <a:tailEnd/>
          </a:ln>
        </p:spPr>
        <p:txBody>
          <a:bodyPr>
            <a:spAutoFit/>
          </a:bodyPr>
          <a:lstStyle/>
          <a:p>
            <a:pPr>
              <a:spcBef>
                <a:spcPct val="50000"/>
              </a:spcBef>
            </a:pPr>
            <a:r>
              <a:rPr lang="en-US" sz="2800">
                <a:solidFill>
                  <a:schemeClr val="bg1"/>
                </a:solidFill>
              </a:rPr>
              <a:t>With dedication to a management plan, your community can become a model for others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8_a"/>
          <p:cNvPicPr>
            <a:picLocks noChangeAspect="1" noChangeArrowheads="1"/>
          </p:cNvPicPr>
          <p:nvPr/>
        </p:nvPicPr>
        <p:blipFill>
          <a:blip r:embed="rId3" cstate="print"/>
          <a:srcRect/>
          <a:stretch>
            <a:fillRect/>
          </a:stretch>
        </p:blipFill>
        <p:spPr bwMode="auto">
          <a:xfrm>
            <a:off x="152400" y="1676400"/>
            <a:ext cx="6553200" cy="4911725"/>
          </a:xfrm>
          <a:prstGeom prst="rect">
            <a:avLst/>
          </a:prstGeom>
          <a:noFill/>
          <a:ln w="9525">
            <a:noFill/>
            <a:miter lim="800000"/>
            <a:headEnd/>
            <a:tailEnd/>
          </a:ln>
        </p:spPr>
      </p:pic>
      <p:sp>
        <p:nvSpPr>
          <p:cNvPr id="8195" name="Rectangle 2"/>
          <p:cNvSpPr>
            <a:spLocks noGrp="1" noChangeArrowheads="1"/>
          </p:cNvSpPr>
          <p:nvPr>
            <p:ph type="title"/>
          </p:nvPr>
        </p:nvSpPr>
        <p:spPr>
          <a:xfrm>
            <a:off x="1143000" y="0"/>
            <a:ext cx="7162800" cy="1417638"/>
          </a:xfrm>
          <a:solidFill>
            <a:schemeClr val="tx1"/>
          </a:solidFill>
        </p:spPr>
        <p:txBody>
          <a:bodyPr/>
          <a:lstStyle/>
          <a:p>
            <a:pPr eaLnBrk="1" hangingPunct="1"/>
            <a:r>
              <a:rPr lang="en-US" sz="4000" b="1" smtClean="0"/>
              <a:t>Codominant stems often cause branch failure in storms</a:t>
            </a:r>
          </a:p>
        </p:txBody>
      </p:sp>
      <p:pic>
        <p:nvPicPr>
          <p:cNvPr id="8196" name="Picture 8" descr="8_b"/>
          <p:cNvPicPr>
            <a:picLocks noChangeAspect="1" noChangeArrowheads="1"/>
          </p:cNvPicPr>
          <p:nvPr/>
        </p:nvPicPr>
        <p:blipFill>
          <a:blip r:embed="rId4" cstate="print"/>
          <a:srcRect/>
          <a:stretch>
            <a:fillRect/>
          </a:stretch>
        </p:blipFill>
        <p:spPr bwMode="auto">
          <a:xfrm>
            <a:off x="5257800" y="4267200"/>
            <a:ext cx="3276600" cy="2460625"/>
          </a:xfrm>
          <a:prstGeom prst="rect">
            <a:avLst/>
          </a:prstGeom>
          <a:noFill/>
          <a:ln w="28575">
            <a:solidFill>
              <a:srgbClr val="00000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0"/>
            <a:ext cx="7772400" cy="762000"/>
          </a:xfrm>
        </p:spPr>
        <p:txBody>
          <a:bodyPr/>
          <a:lstStyle/>
          <a:p>
            <a:pPr eaLnBrk="1" hangingPunct="1"/>
            <a:r>
              <a:rPr lang="en-US" smtClean="0"/>
              <a:t>Failure due to bark inclusion</a:t>
            </a:r>
          </a:p>
        </p:txBody>
      </p:sp>
      <p:pic>
        <p:nvPicPr>
          <p:cNvPr id="9219" name="Picture 5" descr="9"/>
          <p:cNvPicPr>
            <a:picLocks noChangeAspect="1" noChangeArrowheads="1"/>
          </p:cNvPicPr>
          <p:nvPr>
            <p:ph idx="1"/>
          </p:nvPr>
        </p:nvPicPr>
        <p:blipFill>
          <a:blip r:embed="rId3" cstate="print"/>
          <a:srcRect/>
          <a:stretch>
            <a:fillRect/>
          </a:stretch>
        </p:blipFill>
        <p:spPr>
          <a:xfrm>
            <a:off x="533400" y="1143000"/>
            <a:ext cx="8077200" cy="5365750"/>
          </a:xfrm>
          <a:noFill/>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228600"/>
            <a:ext cx="8229600" cy="944563"/>
          </a:xfrm>
        </p:spPr>
        <p:txBody>
          <a:bodyPr/>
          <a:lstStyle/>
          <a:p>
            <a:pPr eaLnBrk="1" hangingPunct="1"/>
            <a:r>
              <a:rPr lang="en-US" smtClean="0"/>
              <a:t>Unbalanced canopy</a:t>
            </a:r>
          </a:p>
        </p:txBody>
      </p:sp>
      <p:pic>
        <p:nvPicPr>
          <p:cNvPr id="10243" name="Picture 4" descr="unbalanced2"/>
          <p:cNvPicPr>
            <a:picLocks noChangeAspect="1" noChangeArrowheads="1"/>
          </p:cNvPicPr>
          <p:nvPr/>
        </p:nvPicPr>
        <p:blipFill>
          <a:blip r:embed="rId3" cstate="print"/>
          <a:srcRect/>
          <a:stretch>
            <a:fillRect/>
          </a:stretch>
        </p:blipFill>
        <p:spPr bwMode="auto">
          <a:xfrm>
            <a:off x="0" y="1296988"/>
            <a:ext cx="6710363" cy="5561012"/>
          </a:xfrm>
          <a:prstGeom prst="rect">
            <a:avLst/>
          </a:prstGeom>
          <a:noFill/>
          <a:ln w="9525">
            <a:noFill/>
            <a:miter lim="800000"/>
            <a:headEnd/>
            <a:tailEnd/>
          </a:ln>
        </p:spPr>
      </p:pic>
      <p:sp>
        <p:nvSpPr>
          <p:cNvPr id="10244" name="Text Box 5"/>
          <p:cNvSpPr txBox="1">
            <a:spLocks noChangeArrowheads="1"/>
          </p:cNvSpPr>
          <p:nvPr/>
        </p:nvSpPr>
        <p:spPr bwMode="auto">
          <a:xfrm>
            <a:off x="4648200" y="1828800"/>
            <a:ext cx="4495800" cy="3252788"/>
          </a:xfrm>
          <a:prstGeom prst="rect">
            <a:avLst/>
          </a:prstGeom>
          <a:solidFill>
            <a:schemeClr val="accent1">
              <a:alpha val="89803"/>
            </a:schemeClr>
          </a:solidFill>
          <a:ln w="9525">
            <a:noFill/>
            <a:miter lim="800000"/>
            <a:headEnd/>
            <a:tailEnd/>
          </a:ln>
        </p:spPr>
        <p:txBody>
          <a:bodyPr>
            <a:spAutoFit/>
          </a:bodyPr>
          <a:lstStyle/>
          <a:p>
            <a:pPr algn="l">
              <a:spcBef>
                <a:spcPct val="20000"/>
              </a:spcBef>
            </a:pPr>
            <a:r>
              <a:rPr lang="en-US" sz="2800" b="1">
                <a:latin typeface="Times New Roman" pitchFamily="18" charset="0"/>
              </a:rPr>
              <a:t>Lions-tailing:</a:t>
            </a:r>
            <a:r>
              <a:rPr lang="en-US" sz="2800">
                <a:latin typeface="Times New Roman" pitchFamily="18" charset="0"/>
              </a:rPr>
              <a:t> trees with foliage concentrated at the tips of branches because inner branches were removed.</a:t>
            </a:r>
          </a:p>
          <a:p>
            <a:pPr algn="l">
              <a:spcBef>
                <a:spcPct val="20000"/>
              </a:spcBef>
              <a:buFontTx/>
              <a:buChar char="•"/>
            </a:pPr>
            <a:r>
              <a:rPr lang="en-US" sz="2800">
                <a:latin typeface="Times New Roman" pitchFamily="18" charset="0"/>
              </a:rPr>
              <a:t> More susceptible to </a:t>
            </a:r>
            <a:br>
              <a:rPr lang="en-US" sz="2800">
                <a:latin typeface="Times New Roman" pitchFamily="18" charset="0"/>
              </a:rPr>
            </a:br>
            <a:r>
              <a:rPr lang="en-US" sz="2800">
                <a:latin typeface="Times New Roman" pitchFamily="18" charset="0"/>
              </a:rPr>
              <a:t>hurricane damage</a:t>
            </a:r>
          </a:p>
          <a:p>
            <a:pPr algn="l">
              <a:spcBef>
                <a:spcPct val="20000"/>
              </a:spcBef>
              <a:buFontTx/>
              <a:buChar char="•"/>
            </a:pPr>
            <a:r>
              <a:rPr lang="en-US" sz="2800">
                <a:latin typeface="Times New Roman" pitchFamily="18" charset="0"/>
              </a:rPr>
              <a:t> Difficult to restore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0244"/>
                                        </p:tgtEl>
                                        <p:attrNameLst>
                                          <p:attrName>style.visibility</p:attrName>
                                        </p:attrNameLst>
                                      </p:cBhvr>
                                      <p:to>
                                        <p:strVal val="visible"/>
                                      </p:to>
                                    </p:set>
                                    <p:animEffect transition="in" filter="checkerboard(across)">
                                      <p:cBhvr>
                                        <p:cTn id="7" dur="2000"/>
                                        <p:tgtEl>
                                          <p:spTgt spid="102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2434</TotalTime>
  <Words>4273</Words>
  <Application>Microsoft Office PowerPoint</Application>
  <PresentationFormat>On-screen Show (4:3)</PresentationFormat>
  <Paragraphs>369</Paragraphs>
  <Slides>64</Slides>
  <Notes>64</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64</vt:i4>
      </vt:variant>
    </vt:vector>
  </HeadingPairs>
  <TitlesOfParts>
    <vt:vector size="68" baseType="lpstr">
      <vt:lpstr>Arial</vt:lpstr>
      <vt:lpstr>Times New Roman</vt:lpstr>
      <vt:lpstr>Verdana</vt:lpstr>
      <vt:lpstr>Default Design</vt:lpstr>
      <vt:lpstr>Urban Tree Pruning Program :  </vt:lpstr>
      <vt:lpstr>Preventive Pruning: young trees</vt:lpstr>
      <vt:lpstr>Slide 3</vt:lpstr>
      <vt:lpstr>Objective: Reduce structural issues that cause tree failure</vt:lpstr>
      <vt:lpstr>Slide 5</vt:lpstr>
      <vt:lpstr>Slide 6</vt:lpstr>
      <vt:lpstr>Codominant stems often cause branch failure in storms</vt:lpstr>
      <vt:lpstr>Failure due to bark inclusion</vt:lpstr>
      <vt:lpstr>Unbalanced canopy</vt:lpstr>
      <vt:lpstr>Pruning to: Thin</vt:lpstr>
      <vt:lpstr>How to thin a canopy</vt:lpstr>
      <vt:lpstr>Lions-tailed trees failed</vt:lpstr>
      <vt:lpstr>Slide 13</vt:lpstr>
      <vt:lpstr>Types of pruning cuts:</vt:lpstr>
      <vt:lpstr>Pruning to: Reduce</vt:lpstr>
      <vt:lpstr>Slide 16</vt:lpstr>
      <vt:lpstr>Slide 17</vt:lpstr>
      <vt:lpstr>Reduction Pruning  Proper vs. Improper (Topping)</vt:lpstr>
      <vt:lpstr>Slide 19</vt:lpstr>
      <vt:lpstr>Slide 20</vt:lpstr>
      <vt:lpstr>Slide 21</vt:lpstr>
      <vt:lpstr>Objective: Prune to promote strong structure</vt:lpstr>
      <vt:lpstr>Preventive Pruning: young trees</vt:lpstr>
      <vt:lpstr>Pruning cycle: the interval or time between each pruning event</vt:lpstr>
      <vt:lpstr>Determine a pruning cycle</vt:lpstr>
      <vt:lpstr>Pruning dose: the amount of live tissue removed at one pruning</vt:lpstr>
      <vt:lpstr>Slide 27</vt:lpstr>
      <vt:lpstr>Impact of pruning dose on  co-dominant stem growth </vt:lpstr>
      <vt:lpstr>Impact of pruning dose on  co-dominant stem growth </vt:lpstr>
      <vt:lpstr>Slide 30</vt:lpstr>
      <vt:lpstr>Slide 31</vt:lpstr>
      <vt:lpstr>Maximum critical diameter: the largest diameter pruning cut you are willing to make on a certain species</vt:lpstr>
      <vt:lpstr>Branch size: - proportion relative to trunk                             - actual diameter of stem</vt:lpstr>
      <vt:lpstr>Preventive Pruning: young trees</vt:lpstr>
      <vt:lpstr>Make good pruning cuts</vt:lpstr>
      <vt:lpstr>Slide 36</vt:lpstr>
      <vt:lpstr>Bad cut- called a flush cut</vt:lpstr>
      <vt:lpstr>Slide 38</vt:lpstr>
      <vt:lpstr>Pruning strategies</vt:lpstr>
      <vt:lpstr>Slide 40</vt:lpstr>
      <vt:lpstr>Pruning Plan: First 5 years</vt:lpstr>
      <vt:lpstr>Slide 42</vt:lpstr>
      <vt:lpstr>Slide 43</vt:lpstr>
      <vt:lpstr>Slide 44</vt:lpstr>
      <vt:lpstr>Slide 45</vt:lpstr>
      <vt:lpstr>Pruning Plan: 5 – 20 years</vt:lpstr>
      <vt:lpstr>Slide 47</vt:lpstr>
      <vt:lpstr>Two years later</vt:lpstr>
      <vt:lpstr>Slide 49</vt:lpstr>
      <vt:lpstr>Dominant leader structure after two pruning visits</vt:lpstr>
      <vt:lpstr>Slide 51</vt:lpstr>
      <vt:lpstr>Slide 52</vt:lpstr>
      <vt:lpstr>Pruning Plan: 20 – 30 years</vt:lpstr>
      <vt:lpstr>Slide 54</vt:lpstr>
      <vt:lpstr>Slide 55</vt:lpstr>
      <vt:lpstr>Slide 56</vt:lpstr>
      <vt:lpstr>Slide 57</vt:lpstr>
      <vt:lpstr>Slide 58</vt:lpstr>
      <vt:lpstr>Slide 59</vt:lpstr>
      <vt:lpstr>Slide 60</vt:lpstr>
      <vt:lpstr>Slide 61</vt:lpstr>
      <vt:lpstr>Slide 62</vt:lpstr>
      <vt:lpstr>Slide 63</vt:lpstr>
      <vt:lpstr>Slide 64</vt:lpstr>
    </vt:vector>
  </TitlesOfParts>
  <Company>IFAS Plant Pathology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a preventive pruning program in your community</dc:title>
  <dc:creator>ifas</dc:creator>
  <cp:lastModifiedBy>Tony Glover</cp:lastModifiedBy>
  <cp:revision>97</cp:revision>
  <dcterms:created xsi:type="dcterms:W3CDTF">2006-08-25T18:32:48Z</dcterms:created>
  <dcterms:modified xsi:type="dcterms:W3CDTF">2009-09-18T19:07:23Z</dcterms:modified>
</cp:coreProperties>
</file>