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75"/>
  </p:notesMasterIdLst>
  <p:handoutMasterIdLst>
    <p:handoutMasterId r:id="rId76"/>
  </p:handoutMasterIdLst>
  <p:sldIdLst>
    <p:sldId id="280" r:id="rId2"/>
    <p:sldId id="382" r:id="rId3"/>
    <p:sldId id="406" r:id="rId4"/>
    <p:sldId id="272" r:id="rId5"/>
    <p:sldId id="279" r:id="rId6"/>
    <p:sldId id="258" r:id="rId7"/>
    <p:sldId id="270" r:id="rId8"/>
    <p:sldId id="265" r:id="rId9"/>
    <p:sldId id="257" r:id="rId10"/>
    <p:sldId id="268" r:id="rId11"/>
    <p:sldId id="407" r:id="rId12"/>
    <p:sldId id="266" r:id="rId13"/>
    <p:sldId id="259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92" r:id="rId22"/>
    <p:sldId id="403" r:id="rId23"/>
    <p:sldId id="402" r:id="rId24"/>
    <p:sldId id="405" r:id="rId25"/>
    <p:sldId id="322" r:id="rId26"/>
    <p:sldId id="323" r:id="rId27"/>
    <p:sldId id="315" r:id="rId28"/>
    <p:sldId id="321" r:id="rId29"/>
    <p:sldId id="324" r:id="rId30"/>
    <p:sldId id="384" r:id="rId31"/>
    <p:sldId id="325" r:id="rId32"/>
    <p:sldId id="327" r:id="rId33"/>
    <p:sldId id="332" r:id="rId34"/>
    <p:sldId id="333" r:id="rId35"/>
    <p:sldId id="334" r:id="rId36"/>
    <p:sldId id="335" r:id="rId37"/>
    <p:sldId id="337" r:id="rId38"/>
    <p:sldId id="338" r:id="rId39"/>
    <p:sldId id="385" r:id="rId40"/>
    <p:sldId id="328" r:id="rId41"/>
    <p:sldId id="340" r:id="rId42"/>
    <p:sldId id="341" r:id="rId43"/>
    <p:sldId id="339" r:id="rId44"/>
    <p:sldId id="386" r:id="rId45"/>
    <p:sldId id="329" r:id="rId46"/>
    <p:sldId id="342" r:id="rId47"/>
    <p:sldId id="345" r:id="rId48"/>
    <p:sldId id="343" r:id="rId49"/>
    <p:sldId id="350" r:id="rId50"/>
    <p:sldId id="344" r:id="rId51"/>
    <p:sldId id="346" r:id="rId52"/>
    <p:sldId id="330" r:id="rId53"/>
    <p:sldId id="297" r:id="rId54"/>
    <p:sldId id="354" r:id="rId55"/>
    <p:sldId id="387" r:id="rId56"/>
    <p:sldId id="331" r:id="rId57"/>
    <p:sldId id="355" r:id="rId58"/>
    <p:sldId id="357" r:id="rId59"/>
    <p:sldId id="358" r:id="rId60"/>
    <p:sldId id="356" r:id="rId61"/>
    <p:sldId id="408" r:id="rId62"/>
    <p:sldId id="388" r:id="rId63"/>
    <p:sldId id="360" r:id="rId64"/>
    <p:sldId id="361" r:id="rId65"/>
    <p:sldId id="362" r:id="rId66"/>
    <p:sldId id="363" r:id="rId67"/>
    <p:sldId id="410" r:id="rId68"/>
    <p:sldId id="411" r:id="rId69"/>
    <p:sldId id="412" r:id="rId70"/>
    <p:sldId id="364" r:id="rId71"/>
    <p:sldId id="365" r:id="rId72"/>
    <p:sldId id="389" r:id="rId73"/>
    <p:sldId id="391" r:id="rId74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25000"/>
      </a:spcBef>
      <a:spcAft>
        <a:spcPct val="0"/>
      </a:spcAft>
      <a:buClr>
        <a:srgbClr val="CC99FF"/>
      </a:buClr>
      <a:buFont typeface="Wingdings" pitchFamily="2" charset="2"/>
      <a:defRPr sz="3200" kern="1200">
        <a:solidFill>
          <a:srgbClr val="EAEAEA"/>
        </a:solidFill>
        <a:latin typeface="Tempus Sans ITC" pitchFamily="82" charset="0"/>
        <a:ea typeface="+mn-ea"/>
        <a:cs typeface="+mn-cs"/>
      </a:defRPr>
    </a:lvl1pPr>
    <a:lvl2pPr marL="457200" algn="l" rtl="0" fontAlgn="base">
      <a:spcBef>
        <a:spcPct val="25000"/>
      </a:spcBef>
      <a:spcAft>
        <a:spcPct val="0"/>
      </a:spcAft>
      <a:buClr>
        <a:srgbClr val="CC99FF"/>
      </a:buClr>
      <a:buFont typeface="Wingdings" pitchFamily="2" charset="2"/>
      <a:defRPr sz="3200" kern="1200">
        <a:solidFill>
          <a:srgbClr val="EAEAEA"/>
        </a:solidFill>
        <a:latin typeface="Tempus Sans ITC" pitchFamily="82" charset="0"/>
        <a:ea typeface="+mn-ea"/>
        <a:cs typeface="+mn-cs"/>
      </a:defRPr>
    </a:lvl2pPr>
    <a:lvl3pPr marL="914400" algn="l" rtl="0" fontAlgn="base">
      <a:spcBef>
        <a:spcPct val="25000"/>
      </a:spcBef>
      <a:spcAft>
        <a:spcPct val="0"/>
      </a:spcAft>
      <a:buClr>
        <a:srgbClr val="CC99FF"/>
      </a:buClr>
      <a:buFont typeface="Wingdings" pitchFamily="2" charset="2"/>
      <a:defRPr sz="3200" kern="1200">
        <a:solidFill>
          <a:srgbClr val="EAEAEA"/>
        </a:solidFill>
        <a:latin typeface="Tempus Sans ITC" pitchFamily="82" charset="0"/>
        <a:ea typeface="+mn-ea"/>
        <a:cs typeface="+mn-cs"/>
      </a:defRPr>
    </a:lvl3pPr>
    <a:lvl4pPr marL="1371600" algn="l" rtl="0" fontAlgn="base">
      <a:spcBef>
        <a:spcPct val="25000"/>
      </a:spcBef>
      <a:spcAft>
        <a:spcPct val="0"/>
      </a:spcAft>
      <a:buClr>
        <a:srgbClr val="CC99FF"/>
      </a:buClr>
      <a:buFont typeface="Wingdings" pitchFamily="2" charset="2"/>
      <a:defRPr sz="3200" kern="1200">
        <a:solidFill>
          <a:srgbClr val="EAEAEA"/>
        </a:solidFill>
        <a:latin typeface="Tempus Sans ITC" pitchFamily="82" charset="0"/>
        <a:ea typeface="+mn-ea"/>
        <a:cs typeface="+mn-cs"/>
      </a:defRPr>
    </a:lvl4pPr>
    <a:lvl5pPr marL="1828800" algn="l" rtl="0" fontAlgn="base">
      <a:spcBef>
        <a:spcPct val="25000"/>
      </a:spcBef>
      <a:spcAft>
        <a:spcPct val="0"/>
      </a:spcAft>
      <a:buClr>
        <a:srgbClr val="CC99FF"/>
      </a:buClr>
      <a:buFont typeface="Wingdings" pitchFamily="2" charset="2"/>
      <a:defRPr sz="3200" kern="1200">
        <a:solidFill>
          <a:srgbClr val="EAEAEA"/>
        </a:solidFill>
        <a:latin typeface="Tempus Sans ITC" pitchFamily="82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EAEAEA"/>
        </a:solidFill>
        <a:latin typeface="Tempus Sans ITC" pitchFamily="82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EAEAEA"/>
        </a:solidFill>
        <a:latin typeface="Tempus Sans ITC" pitchFamily="82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EAEAEA"/>
        </a:solidFill>
        <a:latin typeface="Tempus Sans ITC" pitchFamily="82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EAEAEA"/>
        </a:solidFill>
        <a:latin typeface="Tempus Sans ITC" pitchFamily="8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00"/>
    <a:srgbClr val="FFFF00"/>
    <a:srgbClr val="336600"/>
    <a:srgbClr val="669900"/>
    <a:srgbClr val="009900"/>
    <a:srgbClr val="0080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3" autoAdjust="0"/>
    <p:restoredTop sz="88982" autoAdjust="0"/>
  </p:normalViewPr>
  <p:slideViewPr>
    <p:cSldViewPr snapToGrid="0">
      <p:cViewPr>
        <p:scale>
          <a:sx n="75" d="100"/>
          <a:sy n="75" d="100"/>
        </p:scale>
        <p:origin x="-840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40" y="-8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0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A4C20459-F13A-476B-AE80-3908FF1932C3}" type="datetimeFigureOut">
              <a:rPr lang="en-US" smtClean="0"/>
              <a:pPr/>
              <a:t>4/21/2014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8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378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FB0B45A2-6C22-4EEE-986B-DE6452C97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1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7" tIns="46244" rIns="92487" bIns="46244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768" y="0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7" tIns="46244" rIns="92487" bIns="46244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2150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008" y="4387136"/>
            <a:ext cx="5560060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7" tIns="46244" rIns="92487" bIns="462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69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7" tIns="46244" rIns="92487" bIns="46244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768" y="8772669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7" tIns="46244" rIns="92487" bIns="46244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389C982-C541-424B-B6D8-004FD7B32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1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A823DD-24E0-436F-9D7B-CA30F36AE77A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ECB101-E9FF-4C48-98AA-1A0D888E864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In the planning phase you want to consider all asthetic an environmental factors including wind, sun light, noise, etc.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429A0D-E561-4900-A734-34F7E75084AA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Zoning plants by water use is a practical way to reduce overall water needs and is a good horticultural practice for overall plant health.  Three zones is an arbitrary number of zones but is fairly practical in most landscapes.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0CA7D1-0C7B-4936-B132-57B246559FF4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Think of these areas as the most highly visible or frequently used areas within the landscape.  Container plants or a small annual flowerbed are examples.  Turf areas are high water use and often are too large for efficient water use.  Reducing these areas to a minimum is the main objective of these principles.  These areas may be an an automated or regular water schedule.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EF164-1B9C-48D7-A118-AC544B4A6C53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For the most part these areas should be considered transitional from high to moderate water use as they become established.  This area will include plants that do quite well w/out supplemental water once established except under extreme or prolonged droughts.  They are best served by deep infrequent irrigation only as needed and not on a regular schedule.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759EDA-F308-44E4-B318-CC1A6636CB4C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These areas are made up of plants that withstand long periods of drought and will likely never need supplemental irrigation (except under poor general health or especially extreme conditions).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122358-D9C2-437B-95B0-543DF9B22723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Ideally a well designed landscape would have high water use areas making up 10% or less of the total area.  The rest of the landscape would be watered infrequently or not at all.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63CABE-0CAD-4448-82A7-67EFB8B6B0D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We need to change our mindset about the indiscriminate and overuse of water and realize that water is a commodity just like any other and the supply is not increasing but the demand is.  Market forces are in effect and prices will continue to rise.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D8689-2B28-4CAD-B8F4-38582A39A160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F3E47-DE69-439D-BE0D-61D7478EA155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group of arborists are deciding how much to prune on this live oak.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A66DD0-BC18-4EDB-BEB9-41C0528D1D83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They decided to remove about 25% of the foliage from throughout the tree. Notice that following pruning the main trunk is clearly visible (arrow), This is a good example of structural pruning which we will cover in detail later in this slide show. Trees pruned in this manner fair better in storms than trees that are lions-tailed, or those that are not pruned at all.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9C982-C541-424B-B6D8-004FD7B32C8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EDF01B-D09B-466D-BEE2-36740A74AF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85D354-0F12-4036-AB7F-B44FAAD869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DCD80-5813-4165-BB2F-210602122B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93008-7768-4184-BDA3-B6EC9BDD0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74A5D-2F86-44DD-AC3F-2532E8CBF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D0E99-48AC-450A-8ABC-CF0786717F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17B242BC-BA8D-4B7C-AF76-47F7265CF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BA55D-72DA-4563-98CE-91070A4FF6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B8533-6A4A-473C-9824-0142B41DE5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FF1C68-3345-4CA1-8DE8-3E90759D9B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A8EA0-6A34-4487-87D4-6B840B86AF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8E424-0D9C-401E-BB9A-B058CBBA79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57A92-7FC1-47AA-AA8F-D739B457EA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A6E4029-6CBD-40B1-B16D-084AB56A0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improvementscatalog.com/images/en_US/local/products/248x/soaker-hose-316942zz.jpg&amp;imgrefurl=http://www.improvementscatalog.com/home/improvements/792911948-tree-soaker-hose.html&amp;h=248&amp;w=248&amp;sz=21&amp;hl=en&amp;start=18&amp;sig2=2haeA_HFDTTgkaE5asBJDg&amp;um=1&amp;tbnid=0dfn-7FTmqAe3M:&amp;tbnh=111&amp;tbnw=111&amp;ei=zGKbRpviGIysiwGekOyFBA&amp;prev=/images?q=soaker+hoses&amp;svnum=10&amp;um=1&amp;hl=en&amp;rls=GFRD,GFRD:2007-05,GFRD:en&amp;sa=G" TargetMode="External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hyperlink" Target="http://images.google.com/imgres?imgurl=http://hflp.sdstate.edu/images/soakerhose.JPG&amp;imgrefurl=http://hflp.sdstate.edu/pestalrt/alert706.htm&amp;h=362&amp;w=216&amp;sz=39&amp;hl=en&amp;start=6&amp;sig2=Bmp7eLSELIzy2AoBQg5AlA&amp;um=1&amp;tbnid=8g4wnpGzfjIuEM:&amp;tbnh=121&amp;tbnw=72&amp;ei=zGKbRpviGIysiwGekOyFBA&amp;prev=/images?q=soaker+hoses&amp;svnum=10&amp;um=1&amp;hl=en&amp;rls=GFRD,GFRD:2007-05,GFRD:en&amp;sa=G" TargetMode="Externa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1.istockphoto.com/file_thumbview_approve/1266341/2/istockphoto_1266341_tree_with_deep_roots.jpg&amp;imgrefurl=http://www.istockphoto.com/file_closeup/?id=1266341&amp;refnum=115456&amp;Lang=en&amp;h=380&amp;w=301&amp;sz=66&amp;hl=en&amp;start=3&amp;sig2=KFaVJf65GMdOHGttmKPvNg&amp;um=1&amp;tbnid=_MAUzQ7J6YUOUM:&amp;tbnh=123&amp;tbnw=97&amp;ei=fRukRormCaOKeO3LtCY&amp;prev=/images?q=Deep+roots&amp;ndsp=20&amp;svnum=10&amp;um=1&amp;hl=en&amp;sa=N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Quercus_agrifolia_foliage.jpg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edis.ifas.ufl.edu/EDISImagePage?imageID=470807920&amp;dlNumber=MG005&amp;tag=FIGURE%208&amp;credits=James%20Castner,%20University%20of%20Florida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ildwildweather.com/wx_discussion/?attachment_id=6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2395" y="88900"/>
            <a:ext cx="9144000" cy="6858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785812" y="346075"/>
            <a:ext cx="7367587" cy="318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empus Sans ITC"/>
              </a:rPr>
              <a:t>Developing a </a:t>
            </a:r>
            <a:r>
              <a:rPr lang="en-US" sz="2800" kern="1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empus Sans ITC"/>
              </a:rPr>
              <a:t>Smart Yard</a:t>
            </a:r>
            <a:endParaRPr lang="en-US" sz="2800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empus Sans ITC"/>
            </a:endParaRPr>
          </a:p>
          <a:p>
            <a:pPr algn="ctr"/>
            <a:r>
              <a:rPr lang="en-US" sz="2800" kern="1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empus Sans ITC"/>
              </a:rPr>
              <a:t>Landscape In </a:t>
            </a:r>
            <a:r>
              <a:rPr lang="en-US" sz="28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empus Sans ITC"/>
              </a:rPr>
              <a:t>Alabama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73625"/>
            <a:ext cx="3657600" cy="1581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4873625"/>
            <a:ext cx="3977041" cy="1581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812" y="3802707"/>
            <a:ext cx="72517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Tony Glover, Cullman County Extension Coordinator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0" y="1225550"/>
            <a:ext cx="3617913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4076700" y="1266825"/>
            <a:ext cx="45720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 b="1"/>
              <a:t>Coined in Colorado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 b="1"/>
              <a:t>in 1981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3600" b="1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 b="1"/>
              <a:t>From the Greek word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 b="1"/>
              <a:t>“Xeros”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 b="1"/>
              <a:t>meaning dry</a:t>
            </a:r>
          </a:p>
        </p:txBody>
      </p:sp>
      <p:grpSp>
        <p:nvGrpSpPr>
          <p:cNvPr id="12292" name="Group 22"/>
          <p:cNvGrpSpPr>
            <a:grpSpLocks/>
          </p:cNvGrpSpPr>
          <p:nvPr/>
        </p:nvGrpSpPr>
        <p:grpSpPr bwMode="auto">
          <a:xfrm>
            <a:off x="206375" y="5303838"/>
            <a:ext cx="4629150" cy="641350"/>
            <a:chOff x="194" y="2469"/>
            <a:chExt cx="2916" cy="404"/>
          </a:xfrm>
        </p:grpSpPr>
        <p:sp>
          <p:nvSpPr>
            <p:cNvPr id="12293" name="Text Box 15"/>
            <p:cNvSpPr txBox="1">
              <a:spLocks noChangeArrowheads="1"/>
            </p:cNvSpPr>
            <p:nvPr/>
          </p:nvSpPr>
          <p:spPr bwMode="auto">
            <a:xfrm>
              <a:off x="194" y="2469"/>
              <a:ext cx="29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3600">
                  <a:solidFill>
                    <a:srgbClr val="33CCFF"/>
                  </a:solidFill>
                </a:rPr>
                <a:t>Pronounced zir</a:t>
              </a:r>
              <a:r>
                <a:rPr lang="en-US" sz="3600" b="1">
                  <a:solidFill>
                    <a:srgbClr val="33CCFF"/>
                  </a:solidFill>
                </a:rPr>
                <a:t>’</a:t>
              </a:r>
              <a:r>
                <a:rPr lang="en-US" sz="3600">
                  <a:solidFill>
                    <a:srgbClr val="33CCFF"/>
                  </a:solidFill>
                </a:rPr>
                <a:t> i-skap’</a:t>
              </a:r>
            </a:p>
          </p:txBody>
        </p:sp>
        <p:sp>
          <p:nvSpPr>
            <p:cNvPr id="12294" name="Line 16"/>
            <p:cNvSpPr>
              <a:spLocks noChangeShapeType="1"/>
            </p:cNvSpPr>
            <p:nvPr/>
          </p:nvSpPr>
          <p:spPr bwMode="auto">
            <a:xfrm>
              <a:off x="1896" y="2610"/>
              <a:ext cx="60" cy="0"/>
            </a:xfrm>
            <a:prstGeom prst="line">
              <a:avLst/>
            </a:prstGeom>
            <a:noFill/>
            <a:ln w="12700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5" name="Freeform 19"/>
            <p:cNvSpPr>
              <a:spLocks/>
            </p:cNvSpPr>
            <p:nvPr/>
          </p:nvSpPr>
          <p:spPr bwMode="auto">
            <a:xfrm>
              <a:off x="1578" y="2586"/>
              <a:ext cx="90" cy="18"/>
            </a:xfrm>
            <a:custGeom>
              <a:avLst/>
              <a:gdLst>
                <a:gd name="T0" fmla="*/ 0 w 90"/>
                <a:gd name="T1" fmla="*/ 0 h 18"/>
                <a:gd name="T2" fmla="*/ 42 w 90"/>
                <a:gd name="T3" fmla="*/ 18 h 18"/>
                <a:gd name="T4" fmla="*/ 90 w 90"/>
                <a:gd name="T5" fmla="*/ 0 h 18"/>
                <a:gd name="T6" fmla="*/ 0 60000 65536"/>
                <a:gd name="T7" fmla="*/ 0 60000 65536"/>
                <a:gd name="T8" fmla="*/ 0 60000 65536"/>
                <a:gd name="T9" fmla="*/ 0 w 90"/>
                <a:gd name="T10" fmla="*/ 0 h 18"/>
                <a:gd name="T11" fmla="*/ 90 w 9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18">
                  <a:moveTo>
                    <a:pt x="0" y="0"/>
                  </a:moveTo>
                  <a:cubicBezTo>
                    <a:pt x="13" y="9"/>
                    <a:pt x="27" y="18"/>
                    <a:pt x="42" y="18"/>
                  </a:cubicBezTo>
                  <a:cubicBezTo>
                    <a:pt x="57" y="18"/>
                    <a:pt x="83" y="4"/>
                    <a:pt x="90" y="0"/>
                  </a:cubicBezTo>
                </a:path>
              </a:pathLst>
            </a:custGeom>
            <a:noFill/>
            <a:ln w="9525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6" name="Freeform 21"/>
            <p:cNvSpPr>
              <a:spLocks/>
            </p:cNvSpPr>
            <p:nvPr/>
          </p:nvSpPr>
          <p:spPr bwMode="auto">
            <a:xfrm>
              <a:off x="1380" y="2568"/>
              <a:ext cx="48" cy="42"/>
            </a:xfrm>
            <a:custGeom>
              <a:avLst/>
              <a:gdLst>
                <a:gd name="T0" fmla="*/ 0 w 48"/>
                <a:gd name="T1" fmla="*/ 42 h 42"/>
                <a:gd name="T2" fmla="*/ 24 w 48"/>
                <a:gd name="T3" fmla="*/ 0 h 42"/>
                <a:gd name="T4" fmla="*/ 48 w 48"/>
                <a:gd name="T5" fmla="*/ 36 h 42"/>
                <a:gd name="T6" fmla="*/ 0 60000 65536"/>
                <a:gd name="T7" fmla="*/ 0 60000 65536"/>
                <a:gd name="T8" fmla="*/ 0 60000 65536"/>
                <a:gd name="T9" fmla="*/ 0 w 48"/>
                <a:gd name="T10" fmla="*/ 0 h 42"/>
                <a:gd name="T11" fmla="*/ 48 w 48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42">
                  <a:moveTo>
                    <a:pt x="0" y="42"/>
                  </a:moveTo>
                  <a:lnTo>
                    <a:pt x="24" y="0"/>
                  </a:lnTo>
                  <a:lnTo>
                    <a:pt x="48" y="36"/>
                  </a:lnTo>
                </a:path>
              </a:pathLst>
            </a:custGeom>
            <a:noFill/>
            <a:ln w="9525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 bwMode="auto">
          <a:xfrm>
            <a:off x="698500" y="530225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our region Sustainable Landscaping is a more appropriate Term but we like to say smart Yard Landscaping 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200" y="0"/>
            <a:ext cx="6400800" cy="5799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Xeriscape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dirty="0" smtClean="0">
                <a:solidFill>
                  <a:schemeClr val="bg1"/>
                </a:solidFill>
              </a:rPr>
              <a:t>Sustainable=Smart Yard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4746625"/>
            <a:ext cx="3657600" cy="158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"/>
          <p:cNvSpPr>
            <a:spLocks noChangeArrowheads="1"/>
          </p:cNvSpPr>
          <p:nvPr/>
        </p:nvSpPr>
        <p:spPr bwMode="auto">
          <a:xfrm>
            <a:off x="1666875" y="1352550"/>
            <a:ext cx="6229350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Planning and Design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Soil Analysis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Appropriate Plant Selection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Practical Turf Areas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Efficient Irrigation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Use of Mulches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Appropriate Maintenance</a:t>
            </a:r>
          </a:p>
        </p:txBody>
      </p:sp>
      <p:sp>
        <p:nvSpPr>
          <p:cNvPr id="14339" name="Line 12"/>
          <p:cNvSpPr>
            <a:spLocks noChangeShapeType="1"/>
          </p:cNvSpPr>
          <p:nvPr/>
        </p:nvSpPr>
        <p:spPr bwMode="auto">
          <a:xfrm>
            <a:off x="0" y="1050925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Rectangle 13"/>
          <p:cNvSpPr>
            <a:spLocks noChangeArrowheads="1"/>
          </p:cNvSpPr>
          <p:nvPr/>
        </p:nvSpPr>
        <p:spPr bwMode="auto">
          <a:xfrm>
            <a:off x="498475" y="127000"/>
            <a:ext cx="7176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 dirty="0">
                <a:solidFill>
                  <a:srgbClr val="FFFF00"/>
                </a:solidFill>
              </a:rPr>
              <a:t>Seven </a:t>
            </a:r>
            <a:r>
              <a:rPr lang="en-US" sz="4800" dirty="0" smtClean="0">
                <a:solidFill>
                  <a:srgbClr val="FFFF00"/>
                </a:solidFill>
              </a:rPr>
              <a:t>Smart Yard </a:t>
            </a:r>
            <a:r>
              <a:rPr lang="en-US" sz="4800" dirty="0">
                <a:solidFill>
                  <a:srgbClr val="FFFF00"/>
                </a:solidFill>
              </a:rPr>
              <a:t>Principles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536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1755775" y="831850"/>
            <a:ext cx="6229350" cy="83343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>
                <a:srgbClr val="0066FF"/>
              </a:buClr>
            </a:pPr>
            <a:r>
              <a:rPr lang="en-US" sz="4800" b="1">
                <a:solidFill>
                  <a:srgbClr val="FFFF00"/>
                </a:solidFill>
              </a:rPr>
              <a:t>Planning and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 cstate="print"/>
          <a:srcRect l="528"/>
          <a:stretch>
            <a:fillRect/>
          </a:stretch>
        </p:blipFill>
        <p:spPr bwMode="auto">
          <a:xfrm>
            <a:off x="1044575" y="431800"/>
            <a:ext cx="717550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1081088" y="1712913"/>
            <a:ext cx="672782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0"/>
              </a:spcBef>
              <a:buClrTx/>
              <a:buFontTx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  High Water-use Zone </a:t>
            </a:r>
          </a:p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(Oasis Zone)</a:t>
            </a:r>
          </a:p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2)  Moderate Water-use Zone</a:t>
            </a:r>
          </a:p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(Transition Zone)</a:t>
            </a:r>
          </a:p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3)  Low Water-use Zone </a:t>
            </a:r>
          </a:p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(Xeric Zone)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1500188" y="61913"/>
            <a:ext cx="620236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400">
                <a:solidFill>
                  <a:srgbClr val="FFFF00"/>
                </a:solidFill>
              </a:rPr>
              <a:t>Divide the Landscape into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400">
                <a:solidFill>
                  <a:srgbClr val="FFFF00"/>
                </a:solidFill>
              </a:rPr>
              <a:t> Water-use Zone </a:t>
            </a:r>
          </a:p>
        </p:txBody>
      </p:sp>
      <p:sp>
        <p:nvSpPr>
          <p:cNvPr id="17413" name="Line 8"/>
          <p:cNvSpPr>
            <a:spLocks noChangeShapeType="1"/>
          </p:cNvSpPr>
          <p:nvPr/>
        </p:nvSpPr>
        <p:spPr bwMode="auto">
          <a:xfrm>
            <a:off x="1352550" y="1466850"/>
            <a:ext cx="6438900" cy="11113"/>
          </a:xfrm>
          <a:prstGeom prst="line">
            <a:avLst/>
          </a:prstGeom>
          <a:noFill/>
          <a:ln w="76200">
            <a:solidFill>
              <a:srgbClr val="33CC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1800" y="5842000"/>
            <a:ext cx="8039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Turf is the #1 water hog and irrigation is mostly unnecessary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222375" y="180975"/>
            <a:ext cx="66992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chemeClr val="bg1"/>
                </a:solidFill>
              </a:rPr>
              <a:t>High Water-use Zone </a:t>
            </a:r>
          </a:p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chemeClr val="bg1"/>
                </a:solidFill>
              </a:rPr>
              <a:t>(Oasis Zone)</a:t>
            </a:r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431800" y="1935163"/>
            <a:ext cx="82804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Small “high impact” or high visibility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area of the landscape where plants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are provided their optimum water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requirement at all time</a:t>
            </a: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269875" y="4949826"/>
            <a:ext cx="87344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000" dirty="0">
                <a:solidFill>
                  <a:schemeClr val="bg1"/>
                </a:solidFill>
              </a:rPr>
              <a:t>Entrance </a:t>
            </a:r>
            <a:r>
              <a:rPr lang="en-US" sz="4000" dirty="0" smtClean="0">
                <a:solidFill>
                  <a:schemeClr val="bg1"/>
                </a:solidFill>
              </a:rPr>
              <a:t>Areas – Flowers or high water need plants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>
            <a:off x="1352550" y="1466850"/>
            <a:ext cx="6438900" cy="11113"/>
          </a:xfrm>
          <a:prstGeom prst="line">
            <a:avLst/>
          </a:prstGeom>
          <a:noFill/>
          <a:ln w="76200">
            <a:solidFill>
              <a:srgbClr val="33CC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5" grpId="0"/>
      <p:bldP spid="1044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222375" y="130175"/>
            <a:ext cx="66992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chemeClr val="bg1"/>
                </a:solidFill>
              </a:rPr>
              <a:t>Moderate Water-use Zone </a:t>
            </a:r>
          </a:p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chemeClr val="bg1"/>
                </a:solidFill>
              </a:rPr>
              <a:t>(Transitional Zone)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215900" y="1820863"/>
            <a:ext cx="87122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Plants are watered during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establishment. Then, once established,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they are watered only when they show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signs of water stress.</a:t>
            </a:r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755650" y="4705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Azaleas, dogwoods, redbuds,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herbaceous perennials</a:t>
            </a:r>
          </a:p>
        </p:txBody>
      </p:sp>
      <p:sp>
        <p:nvSpPr>
          <p:cNvPr id="19462" name="Line 8"/>
          <p:cNvSpPr>
            <a:spLocks noChangeShapeType="1"/>
          </p:cNvSpPr>
          <p:nvPr/>
        </p:nvSpPr>
        <p:spPr bwMode="auto">
          <a:xfrm>
            <a:off x="1352550" y="1466850"/>
            <a:ext cx="6438900" cy="11113"/>
          </a:xfrm>
          <a:prstGeom prst="line">
            <a:avLst/>
          </a:prstGeom>
          <a:noFill/>
          <a:ln w="76200">
            <a:solidFill>
              <a:srgbClr val="33CC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/>
      <p:bldP spid="1054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260475" y="152400"/>
            <a:ext cx="66992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chemeClr val="bg1"/>
                </a:solidFill>
              </a:rPr>
              <a:t>Low Water-use Zone </a:t>
            </a:r>
          </a:p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chemeClr val="bg1"/>
                </a:solidFill>
              </a:rPr>
              <a:t>(Xeric Zone)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352550" y="1466850"/>
            <a:ext cx="6438900" cy="11113"/>
          </a:xfrm>
          <a:prstGeom prst="line">
            <a:avLst/>
          </a:prstGeom>
          <a:noFill/>
          <a:ln w="76200">
            <a:solidFill>
              <a:srgbClr val="33CC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215900" y="1858963"/>
            <a:ext cx="8712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Once established, plants are provided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no supplemental irrigation, except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during periods of extreme drought</a:t>
            </a: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1289050" y="3803650"/>
            <a:ext cx="65659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Juniper	  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Crape Myrtle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Yaupon Holly	  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Oaks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Natural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/>
      <p:bldP spid="1065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117475" y="4794250"/>
            <a:ext cx="89090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 b="1">
                <a:solidFill>
                  <a:srgbClr val="FFFF00"/>
                </a:solidFill>
              </a:rPr>
              <a:t>10% of the landscape is irrigated regularly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 b="1">
                <a:solidFill>
                  <a:srgbClr val="FFFF00"/>
                </a:solidFill>
              </a:rPr>
              <a:t>30% of the landscape is irrigated on demand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 b="1">
                <a:solidFill>
                  <a:srgbClr val="FFFF00"/>
                </a:solidFill>
              </a:rPr>
              <a:t>60% of the landscape is not irrigated</a:t>
            </a: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3" y="349250"/>
            <a:ext cx="6697662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1700" y="0"/>
            <a:ext cx="7556500" cy="1168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 smtClean="0"/>
              <a:t>It All Starts With Water</a:t>
            </a:r>
          </a:p>
        </p:txBody>
      </p:sp>
      <p:pic>
        <p:nvPicPr>
          <p:cNvPr id="4099" name="Picture 4" descr="hydrological%20cy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3900"/>
            <a:ext cx="9144001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63" name="Picture 19" descr="MCj035135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980" y="4021138"/>
            <a:ext cx="18097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64" name="Picture 20" descr="MCj035135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3425" y="4021137"/>
            <a:ext cx="18097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61" name="Picture 17" descr="MCj035135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331" y="4210050"/>
            <a:ext cx="18097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215900" y="431799"/>
            <a:ext cx="850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000" b="1" dirty="0">
                <a:solidFill>
                  <a:schemeClr val="bg1"/>
                </a:solidFill>
              </a:rPr>
              <a:t>One Goal of a </a:t>
            </a:r>
            <a:r>
              <a:rPr lang="en-US" sz="4000" b="1" dirty="0" smtClean="0">
                <a:solidFill>
                  <a:schemeClr val="bg1"/>
                </a:solidFill>
              </a:rPr>
              <a:t>Smart Yard Landscape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2535" name="Line 4"/>
          <p:cNvSpPr>
            <a:spLocks noChangeShapeType="1"/>
          </p:cNvSpPr>
          <p:nvPr/>
        </p:nvSpPr>
        <p:spPr bwMode="auto">
          <a:xfrm>
            <a:off x="1352550" y="1466850"/>
            <a:ext cx="6438900" cy="11113"/>
          </a:xfrm>
          <a:prstGeom prst="line">
            <a:avLst/>
          </a:prstGeom>
          <a:noFill/>
          <a:ln w="76200">
            <a:solidFill>
              <a:srgbClr val="33CC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215900" y="1858963"/>
            <a:ext cx="87122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400" b="1" dirty="0">
                <a:solidFill>
                  <a:srgbClr val="FFFF00"/>
                </a:solidFill>
              </a:rPr>
              <a:t>Reduce and minimize the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400" b="1" dirty="0">
                <a:solidFill>
                  <a:srgbClr val="FFFF00"/>
                </a:solidFill>
              </a:rPr>
              <a:t>size of the area irrigated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400" b="1" dirty="0">
                <a:solidFill>
                  <a:srgbClr val="FFFF00"/>
                </a:solidFill>
              </a:rPr>
              <a:t>and the frequency of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400" b="1" dirty="0">
                <a:solidFill>
                  <a:srgbClr val="FFFF00"/>
                </a:solidFill>
              </a:rPr>
              <a:t>irrigation</a:t>
            </a:r>
          </a:p>
        </p:txBody>
      </p:sp>
      <p:sp>
        <p:nvSpPr>
          <p:cNvPr id="22537" name="Text Box 7"/>
          <p:cNvSpPr txBox="1">
            <a:spLocks noChangeArrowheads="1"/>
          </p:cNvSpPr>
          <p:nvPr/>
        </p:nvSpPr>
        <p:spPr bwMode="auto">
          <a:xfrm>
            <a:off x="3918743" y="5605463"/>
            <a:ext cx="1166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 dirty="0">
                <a:solidFill>
                  <a:schemeClr val="bg1"/>
                </a:solidFill>
              </a:rPr>
              <a:t>Oasis</a:t>
            </a:r>
          </a:p>
        </p:txBody>
      </p:sp>
      <p:sp>
        <p:nvSpPr>
          <p:cNvPr id="22538" name="Text Box 8"/>
          <p:cNvSpPr txBox="1">
            <a:spLocks noChangeArrowheads="1"/>
          </p:cNvSpPr>
          <p:nvPr/>
        </p:nvSpPr>
        <p:spPr bwMode="auto">
          <a:xfrm>
            <a:off x="1500980" y="5473700"/>
            <a:ext cx="2125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 dirty="0">
                <a:solidFill>
                  <a:schemeClr val="bg1"/>
                </a:solidFill>
              </a:rPr>
              <a:t>Transition</a:t>
            </a:r>
          </a:p>
        </p:txBody>
      </p: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5813425" y="5605463"/>
            <a:ext cx="2125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 dirty="0">
                <a:solidFill>
                  <a:schemeClr val="bg1"/>
                </a:solidFill>
              </a:rPr>
              <a:t>Transition</a:t>
            </a:r>
          </a:p>
        </p:txBody>
      </p:sp>
      <p:sp>
        <p:nvSpPr>
          <p:cNvPr id="22540" name="Text Box 10"/>
          <p:cNvSpPr txBox="1">
            <a:spLocks noChangeArrowheads="1"/>
          </p:cNvSpPr>
          <p:nvPr/>
        </p:nvSpPr>
        <p:spPr bwMode="auto">
          <a:xfrm>
            <a:off x="314325" y="4964113"/>
            <a:ext cx="1146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Xeric</a:t>
            </a:r>
          </a:p>
        </p:txBody>
      </p:sp>
      <p:sp>
        <p:nvSpPr>
          <p:cNvPr id="22541" name="Text Box 12"/>
          <p:cNvSpPr txBox="1">
            <a:spLocks noChangeArrowheads="1"/>
          </p:cNvSpPr>
          <p:nvPr/>
        </p:nvSpPr>
        <p:spPr bwMode="auto">
          <a:xfrm>
            <a:off x="7832725" y="4964113"/>
            <a:ext cx="1146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Xeric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6013" y="6259513"/>
            <a:ext cx="7138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I use lake water why should I worry?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j00749930000[1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085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j00749930000[1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085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j00749930000[1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108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000"/>
                                        <p:tgtEl>
                                          <p:spTgt spid="108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893763" y="573088"/>
            <a:ext cx="7058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Typical Landscape: Water-Use Areas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25" y="1882775"/>
            <a:ext cx="4171950" cy="3092450"/>
          </a:xfrm>
          <a:noFill/>
          <a:ln>
            <a:miter lim="800000"/>
            <a:headEnd/>
            <a:tailEnd/>
          </a:ln>
        </p:spPr>
      </p:pic>
      <p:pic>
        <p:nvPicPr>
          <p:cNvPr id="2355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1879600"/>
            <a:ext cx="4181475" cy="3098800"/>
          </a:xfrm>
          <a:noFill/>
          <a:ln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811213" y="5341938"/>
            <a:ext cx="7523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80%  </a:t>
            </a:r>
            <a:r>
              <a:rPr lang="en-US">
                <a:solidFill>
                  <a:schemeClr val="bg1"/>
                </a:solidFill>
              </a:rPr>
              <a:t>High	</a:t>
            </a:r>
            <a:r>
              <a:rPr lang="en-US" sz="3600">
                <a:solidFill>
                  <a:schemeClr val="bg1"/>
                </a:solidFill>
              </a:rPr>
              <a:t>  5%  </a:t>
            </a:r>
            <a:r>
              <a:rPr lang="en-US">
                <a:solidFill>
                  <a:schemeClr val="bg1"/>
                </a:solidFill>
              </a:rPr>
              <a:t>Mod		</a:t>
            </a:r>
            <a:r>
              <a:rPr lang="en-US" sz="3600">
                <a:solidFill>
                  <a:schemeClr val="bg1"/>
                </a:solidFill>
              </a:rPr>
              <a:t>15%   </a:t>
            </a:r>
            <a:r>
              <a:rPr lang="en-US">
                <a:solidFill>
                  <a:schemeClr val="bg1"/>
                </a:solidFill>
              </a:rPr>
              <a:t>Low</a:t>
            </a:r>
            <a:r>
              <a:rPr lang="en-US" sz="36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922338" y="5273675"/>
            <a:ext cx="73009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  5% </a:t>
            </a:r>
            <a:r>
              <a:rPr lang="en-US">
                <a:solidFill>
                  <a:schemeClr val="bg1"/>
                </a:solidFill>
              </a:rPr>
              <a:t>High		</a:t>
            </a:r>
            <a:r>
              <a:rPr lang="en-US" sz="3600">
                <a:solidFill>
                  <a:schemeClr val="bg1"/>
                </a:solidFill>
              </a:rPr>
              <a:t>65% </a:t>
            </a:r>
            <a:r>
              <a:rPr lang="en-US">
                <a:solidFill>
                  <a:schemeClr val="bg1"/>
                </a:solidFill>
              </a:rPr>
              <a:t>Mod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>
                <a:solidFill>
                  <a:srgbClr val="0066CC"/>
                </a:solidFill>
              </a:rPr>
              <a:t>		</a:t>
            </a:r>
            <a:r>
              <a:rPr lang="en-US" sz="3600">
                <a:solidFill>
                  <a:schemeClr val="bg1"/>
                </a:solidFill>
              </a:rPr>
              <a:t>30% </a:t>
            </a:r>
            <a:r>
              <a:rPr lang="en-US">
                <a:solidFill>
                  <a:schemeClr val="bg1"/>
                </a:solidFill>
              </a:rPr>
              <a:t>Low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949450" y="481013"/>
            <a:ext cx="5751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 dirty="0">
                <a:solidFill>
                  <a:srgbClr val="FFFF00"/>
                </a:solidFill>
              </a:rPr>
              <a:t>Year </a:t>
            </a:r>
            <a:r>
              <a:rPr lang="en-US" sz="3600" dirty="0" smtClean="0">
                <a:solidFill>
                  <a:srgbClr val="FFFF00"/>
                </a:solidFill>
              </a:rPr>
              <a:t>2 </a:t>
            </a:r>
            <a:r>
              <a:rPr lang="en-US" sz="3600" dirty="0">
                <a:solidFill>
                  <a:srgbClr val="FFFF00"/>
                </a:solidFill>
              </a:rPr>
              <a:t>or </a:t>
            </a:r>
            <a:r>
              <a:rPr lang="en-US" sz="3600" dirty="0" smtClean="0">
                <a:solidFill>
                  <a:srgbClr val="FFFF00"/>
                </a:solidFill>
              </a:rPr>
              <a:t>3: </a:t>
            </a:r>
            <a:r>
              <a:rPr lang="en-US" sz="3600" dirty="0">
                <a:solidFill>
                  <a:srgbClr val="FFFF00"/>
                </a:solidFill>
              </a:rPr>
              <a:t>Water-use Areas</a:t>
            </a:r>
          </a:p>
        </p:txBody>
      </p:sp>
      <p:pic>
        <p:nvPicPr>
          <p:cNvPr id="34820" name="Picture 4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188" y="1636713"/>
            <a:ext cx="4033837" cy="3009900"/>
          </a:xfrm>
          <a:noFill/>
          <a:ln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791450" y="30099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312025" y="387032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724775" y="37719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  <a:latin typeface="Times New Roman" pitchFamily="18" charset="0"/>
              </a:rPr>
              <a:t>*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5553075" y="4313238"/>
            <a:ext cx="3270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*1</a:t>
            </a:r>
            <a:r>
              <a:rPr lang="en-US" sz="1600" baseline="30000">
                <a:solidFill>
                  <a:schemeClr val="bg1"/>
                </a:solidFill>
                <a:latin typeface="Times New Roman" pitchFamily="18" charset="0"/>
              </a:rPr>
              <a:t>st</a:t>
            </a:r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 yr. Junipers, Daffodils &amp; Jasmine</a:t>
            </a:r>
          </a:p>
        </p:txBody>
      </p:sp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" y="1627188"/>
            <a:ext cx="4038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8305800" y="2971800"/>
            <a:ext cx="533400" cy="142875"/>
          </a:xfrm>
          <a:prstGeom prst="rect">
            <a:avLst/>
          </a:prstGeom>
          <a:solidFill>
            <a:srgbClr val="FFCC6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8328025" y="2941638"/>
            <a:ext cx="4635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214688" y="0"/>
            <a:ext cx="22829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 dirty="0">
                <a:solidFill>
                  <a:srgbClr val="FFFF00"/>
                </a:solidFill>
              </a:rPr>
              <a:t>Year </a:t>
            </a:r>
            <a:r>
              <a:rPr lang="en-US" sz="3600" dirty="0" smtClean="0">
                <a:solidFill>
                  <a:srgbClr val="FFFF00"/>
                </a:solidFill>
              </a:rPr>
              <a:t>2 </a:t>
            </a:r>
            <a:r>
              <a:rPr lang="en-US" sz="3600" dirty="0">
                <a:solidFill>
                  <a:srgbClr val="FFFF00"/>
                </a:solidFill>
              </a:rPr>
              <a:t>or </a:t>
            </a:r>
            <a:r>
              <a:rPr lang="en-US" sz="3600" dirty="0" smtClean="0">
                <a:solidFill>
                  <a:srgbClr val="FFFF00"/>
                </a:solidFill>
              </a:rPr>
              <a:t>3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6775" y="731838"/>
            <a:ext cx="4038600" cy="3000375"/>
          </a:xfrm>
          <a:noFill/>
          <a:ln>
            <a:miter lim="800000"/>
            <a:headEnd/>
            <a:tailEnd/>
          </a:ln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473075" y="3865563"/>
            <a:ext cx="8197850" cy="2606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Use hybrid </a:t>
            </a:r>
            <a:r>
              <a:rPr lang="en-US" sz="2000" dirty="0" err="1">
                <a:solidFill>
                  <a:srgbClr val="FFFF00"/>
                </a:solidFill>
              </a:rPr>
              <a:t>bermuda</a:t>
            </a:r>
            <a:r>
              <a:rPr lang="en-US" sz="2000" dirty="0">
                <a:solidFill>
                  <a:srgbClr val="FFFF00"/>
                </a:solidFill>
              </a:rPr>
              <a:t> to border sidewalk &amp; driveway.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Plant low growing shrubs between </a:t>
            </a:r>
            <a:r>
              <a:rPr lang="en-US" sz="2000" dirty="0" err="1">
                <a:solidFill>
                  <a:srgbClr val="FFFF00"/>
                </a:solidFill>
              </a:rPr>
              <a:t>pinestraw</a:t>
            </a:r>
            <a:r>
              <a:rPr lang="en-US" sz="2000" dirty="0">
                <a:solidFill>
                  <a:srgbClr val="FFFF00"/>
                </a:solidFill>
              </a:rPr>
              <a:t> &amp; </a:t>
            </a:r>
            <a:r>
              <a:rPr lang="en-US" sz="2000" dirty="0" err="1">
                <a:solidFill>
                  <a:srgbClr val="FFFF00"/>
                </a:solidFill>
              </a:rPr>
              <a:t>liriope</a:t>
            </a:r>
            <a:r>
              <a:rPr lang="en-US" sz="2000" dirty="0">
                <a:solidFill>
                  <a:srgbClr val="FFFF00"/>
                </a:solidFill>
              </a:rPr>
              <a:t> beds.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Add Asiatic jasmine between existing beds for color at street.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Plant </a:t>
            </a:r>
            <a:r>
              <a:rPr lang="en-US" sz="2000" dirty="0">
                <a:solidFill>
                  <a:srgbClr val="FFFF00"/>
                </a:solidFill>
              </a:rPr>
              <a:t>daffodil bulbs among jasmine for spring interest.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Remove high water-use annuals from front bed.  Add container at entrance.  Change out with annuals for seasonal color.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Use hardwood mulch on remaining portion of side bed.</a:t>
            </a: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4746625" y="3449638"/>
            <a:ext cx="126523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Times New Roman" pitchFamily="18" charset="0"/>
              </a:rPr>
              <a:t>Another option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342900" y="787400"/>
            <a:ext cx="41529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This </a:t>
            </a:r>
            <a:r>
              <a:rPr lang="en-US" dirty="0" smtClean="0">
                <a:solidFill>
                  <a:schemeClr val="bg1"/>
                </a:solidFill>
              </a:rPr>
              <a:t>is what was done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00025" y="2151063"/>
            <a:ext cx="103981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  5%</a:t>
            </a:r>
            <a:endParaRPr lang="en-US" sz="3600">
              <a:solidFill>
                <a:srgbClr val="2AAE3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sz="3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20%</a:t>
            </a:r>
            <a:endParaRPr lang="en-US" sz="3600">
              <a:solidFill>
                <a:srgbClr val="0066CC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sz="3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75% </a:t>
            </a:r>
            <a:endParaRPr lang="en-US" sz="3600">
              <a:solidFill>
                <a:srgbClr val="CC6600"/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295400" y="2260600"/>
            <a:ext cx="952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High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295400" y="3365500"/>
            <a:ext cx="952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Mod.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295400" y="4445000"/>
            <a:ext cx="952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Low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139950" y="563563"/>
            <a:ext cx="52806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 dirty="0">
                <a:solidFill>
                  <a:srgbClr val="FFFF00"/>
                </a:solidFill>
              </a:rPr>
              <a:t>Year </a:t>
            </a:r>
            <a:r>
              <a:rPr lang="en-US" sz="3600" dirty="0" smtClean="0">
                <a:solidFill>
                  <a:srgbClr val="FFFF00"/>
                </a:solidFill>
              </a:rPr>
              <a:t>3-5</a:t>
            </a:r>
            <a:r>
              <a:rPr lang="en-US" sz="3600" dirty="0">
                <a:solidFill>
                  <a:srgbClr val="FFFF00"/>
                </a:solidFill>
              </a:rPr>
              <a:t>: Water-use Areas</a:t>
            </a:r>
          </a:p>
        </p:txBody>
      </p:sp>
      <p:pic>
        <p:nvPicPr>
          <p:cNvPr id="36871" name="Picture 7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54014" y="1640490"/>
            <a:ext cx="6169572" cy="4593021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/>
          <p:cNvPicPr>
            <a:picLocks noChangeAspect="1" noChangeArrowheads="1"/>
          </p:cNvPicPr>
          <p:nvPr/>
        </p:nvPicPr>
        <p:blipFill>
          <a:blip r:embed="rId3" cstate="print"/>
          <a:srcRect l="461" r="615" b="426"/>
          <a:stretch>
            <a:fillRect/>
          </a:stretch>
        </p:blipFill>
        <p:spPr bwMode="auto">
          <a:xfrm>
            <a:off x="481013" y="500063"/>
            <a:ext cx="8169275" cy="593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8"/>
          <p:cNvSpPr>
            <a:spLocks noChangeArrowheads="1"/>
          </p:cNvSpPr>
          <p:nvPr/>
        </p:nvSpPr>
        <p:spPr bwMode="auto">
          <a:xfrm>
            <a:off x="1474788" y="523875"/>
            <a:ext cx="484780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Seven </a:t>
            </a:r>
            <a:r>
              <a:rPr lang="en-US" dirty="0" smtClean="0">
                <a:solidFill>
                  <a:srgbClr val="FFFF00"/>
                </a:solidFill>
              </a:rPr>
              <a:t>Smart Yard Principles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8916" name="Rectangle 9"/>
          <p:cNvSpPr>
            <a:spLocks noChangeArrowheads="1"/>
          </p:cNvSpPr>
          <p:nvPr/>
        </p:nvSpPr>
        <p:spPr bwMode="auto">
          <a:xfrm>
            <a:off x="2146300" y="1306513"/>
            <a:ext cx="5499100" cy="423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dirty="0">
                <a:solidFill>
                  <a:srgbClr val="FFFF00"/>
                </a:solidFill>
              </a:rPr>
              <a:t>1.Planning and Design</a:t>
            </a:r>
          </a:p>
          <a:p>
            <a:pPr marL="342900" indent="-342900"/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rgbClr val="FF3300"/>
                </a:solidFill>
              </a:rPr>
              <a:t>Soil Analysis</a:t>
            </a:r>
          </a:p>
          <a:p>
            <a:pPr marL="342900" indent="-342900"/>
            <a:r>
              <a:rPr lang="en-US" dirty="0">
                <a:solidFill>
                  <a:srgbClr val="FFFF00"/>
                </a:solidFill>
              </a:rPr>
              <a:t>3. Appropriate Plant Selection</a:t>
            </a:r>
          </a:p>
          <a:p>
            <a:pPr marL="342900" indent="-342900"/>
            <a:r>
              <a:rPr lang="en-US" dirty="0">
                <a:solidFill>
                  <a:srgbClr val="FFFF00"/>
                </a:solidFill>
              </a:rPr>
              <a:t>4. Practical Turf Areas</a:t>
            </a:r>
          </a:p>
          <a:p>
            <a:pPr marL="342900" indent="-342900"/>
            <a:r>
              <a:rPr lang="en-US" dirty="0">
                <a:solidFill>
                  <a:srgbClr val="FFFF00"/>
                </a:solidFill>
              </a:rPr>
              <a:t> 5.Efficient Irrigation</a:t>
            </a:r>
          </a:p>
          <a:p>
            <a:pPr marL="342900" indent="-342900"/>
            <a:r>
              <a:rPr lang="en-US" dirty="0">
                <a:solidFill>
                  <a:srgbClr val="FFFF00"/>
                </a:solidFill>
              </a:rPr>
              <a:t> 6. Use of Mulches</a:t>
            </a:r>
          </a:p>
          <a:p>
            <a:pPr marL="342900" indent="-342900"/>
            <a:r>
              <a:rPr lang="en-US" dirty="0">
                <a:solidFill>
                  <a:srgbClr val="FFFF00"/>
                </a:solidFill>
              </a:rPr>
              <a:t> 7. Appropriate Maintenance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4625" y="330200"/>
            <a:ext cx="62293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>
                <a:srgbClr val="0066FF"/>
              </a:buClr>
            </a:pPr>
            <a:r>
              <a:rPr lang="en-US" sz="4800" b="1">
                <a:solidFill>
                  <a:schemeClr val="bg1"/>
                </a:solidFill>
              </a:rPr>
              <a:t>Don’t guess….soil test!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688" y="1611313"/>
            <a:ext cx="7085012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318000" y="2465388"/>
            <a:ext cx="3373438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FF00"/>
                </a:solidFill>
              </a:rPr>
              <a:t>Soil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 cstate="print"/>
          <a:srcRect l="443"/>
          <a:stretch>
            <a:fillRect/>
          </a:stretch>
        </p:blipFill>
        <p:spPr bwMode="auto">
          <a:xfrm>
            <a:off x="1730375" y="1706563"/>
            <a:ext cx="5707063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5563" y="461963"/>
            <a:ext cx="90344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Use only decomposed organic material (right)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as a soil amendment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Tilling in soil amendment"/>
          <p:cNvPicPr>
            <a:picLocks noChangeAspect="1" noChangeArrowheads="1"/>
          </p:cNvPicPr>
          <p:nvPr/>
        </p:nvPicPr>
        <p:blipFill>
          <a:blip r:embed="rId3" cstate="print"/>
          <a:srcRect b="5743"/>
          <a:stretch>
            <a:fillRect/>
          </a:stretch>
        </p:blipFill>
        <p:spPr bwMode="auto">
          <a:xfrm>
            <a:off x="406400" y="171450"/>
            <a:ext cx="562133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796925" y="3954463"/>
            <a:ext cx="40433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Incorporate organic material uniformly in the top 12 in.</a:t>
            </a:r>
          </a:p>
        </p:txBody>
      </p:sp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6184900" y="596900"/>
            <a:ext cx="2959100" cy="2041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Never add organic material to individual planting holes</a:t>
            </a:r>
          </a:p>
        </p:txBody>
      </p:sp>
      <p:pic>
        <p:nvPicPr>
          <p:cNvPr id="41990" name="Picture 11" descr="potlifter_root_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454400"/>
            <a:ext cx="2571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-317500" y="1289050"/>
            <a:ext cx="9804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25% by Volume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36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3 inches incorporated to a 12 – inch depth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36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1 cu. yd. / 100 sq. ft. = 3 in. on soil surface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36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1 cu. yd. = 27 cu. ft. = Nine 3 cu. ft.  bags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0" y="1050925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498475" y="127000"/>
            <a:ext cx="6705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How Much Amendment?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The Hydroillogical Cycle</a:t>
            </a:r>
          </a:p>
        </p:txBody>
      </p:sp>
      <p:pic>
        <p:nvPicPr>
          <p:cNvPr id="5123" name="Picture 5" descr="cycl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61"/>
            <a:ext cx="9144000" cy="6825939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666875" y="1352550"/>
            <a:ext cx="6229350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Planning and Design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Soil Analysis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</a:t>
            </a:r>
            <a:r>
              <a:rPr lang="en-US" sz="3600">
                <a:solidFill>
                  <a:srgbClr val="FF3300"/>
                </a:solidFill>
              </a:rPr>
              <a:t>Appropriate Plant Selection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Practical Turf Areas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Efficient Irrigation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Use of Mulches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Appropriate Maintenance</a:t>
            </a: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0" y="1050925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98475" y="127000"/>
            <a:ext cx="7176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 dirty="0">
                <a:solidFill>
                  <a:srgbClr val="FFFF00"/>
                </a:solidFill>
              </a:rPr>
              <a:t>Seven </a:t>
            </a:r>
            <a:r>
              <a:rPr lang="en-US" sz="4800" dirty="0" smtClean="0">
                <a:solidFill>
                  <a:srgbClr val="FFFF00"/>
                </a:solidFill>
              </a:rPr>
              <a:t>Smart Yard </a:t>
            </a:r>
            <a:r>
              <a:rPr lang="en-US" sz="4800" dirty="0">
                <a:solidFill>
                  <a:srgbClr val="FFFF00"/>
                </a:solidFill>
              </a:rPr>
              <a:t>Principles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33375" y="704850"/>
            <a:ext cx="8540750" cy="83343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>
                <a:srgbClr val="0066FF"/>
              </a:buClr>
            </a:pPr>
            <a:r>
              <a:rPr lang="en-US" sz="4800" b="1">
                <a:solidFill>
                  <a:srgbClr val="FFFF00"/>
                </a:solidFill>
              </a:rPr>
              <a:t>Appropriate Plant Selection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68300" y="1666875"/>
            <a:ext cx="8458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Select Plants Adapted to the Site and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the Stresses of the Environment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647700" y="3124200"/>
            <a:ext cx="77724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Drought tolerance is important, but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also consider potential insect and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disease problems, sunlight and soil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requirements.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1738" y="1208088"/>
            <a:ext cx="6738937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844925" y="303213"/>
            <a:ext cx="11239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Sun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282825" y="2305050"/>
            <a:ext cx="1895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rgbClr val="FFFF00"/>
                </a:solidFill>
              </a:rPr>
              <a:t>Zebra Grass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3794125" y="332105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rgbClr val="FFFF00"/>
                </a:solidFill>
              </a:rPr>
              <a:t>Sun Coleus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168525" y="4451350"/>
            <a:ext cx="2324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rgbClr val="FFFF00"/>
                </a:solidFill>
              </a:rPr>
              <a:t>Purple Passion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4187825" y="3714750"/>
            <a:ext cx="2709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rgbClr val="FFFF00"/>
                </a:solidFill>
              </a:rPr>
              <a:t>Mexican Heather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284163"/>
            <a:ext cx="5494337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9938" y="2994025"/>
            <a:ext cx="5465762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867525" y="1204913"/>
            <a:ext cx="1390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000">
                <a:solidFill>
                  <a:srgbClr val="FFFF00"/>
                </a:solidFill>
              </a:rPr>
              <a:t>Shade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190625" y="609600"/>
            <a:ext cx="1311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>
                <a:solidFill>
                  <a:schemeClr val="bg1"/>
                </a:solidFill>
              </a:rPr>
              <a:t>Azalea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549525" y="1574800"/>
            <a:ext cx="1195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>
                <a:solidFill>
                  <a:schemeClr val="bg1"/>
                </a:solidFill>
              </a:rPr>
              <a:t>Hosta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287337" y="3817938"/>
            <a:ext cx="2262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rgbClr val="FFFF00"/>
                </a:solidFill>
              </a:rPr>
              <a:t>Pachysandra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6207125" y="3746500"/>
            <a:ext cx="1362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dirty="0" err="1">
                <a:solidFill>
                  <a:srgbClr val="FF0000"/>
                </a:solidFill>
              </a:rPr>
              <a:t>Liriope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4111625" y="5080000"/>
            <a:ext cx="2270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dirty="0" err="1">
                <a:solidFill>
                  <a:srgbClr val="FF0000"/>
                </a:solidFill>
              </a:rPr>
              <a:t>Mondograss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813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327025"/>
            <a:ext cx="4630737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10"/>
          <p:cNvSpPr txBox="1">
            <a:spLocks noChangeArrowheads="1"/>
          </p:cNvSpPr>
          <p:nvPr/>
        </p:nvSpPr>
        <p:spPr bwMode="auto">
          <a:xfrm>
            <a:off x="6537325" y="0"/>
            <a:ext cx="1487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 dirty="0">
                <a:solidFill>
                  <a:srgbClr val="FFFF00"/>
                </a:solidFill>
              </a:rPr>
              <a:t>Trees</a:t>
            </a:r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254000" y="1271588"/>
            <a:ext cx="457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rgbClr val="FFFF00"/>
                </a:solidFill>
              </a:rPr>
              <a:t>Chastetree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rgbClr val="FFFF00"/>
                </a:solidFill>
              </a:rPr>
              <a:t>(V itex agnus-castus)</a:t>
            </a:r>
          </a:p>
        </p:txBody>
      </p:sp>
      <p:pic>
        <p:nvPicPr>
          <p:cNvPr id="4813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3738" y="2835275"/>
            <a:ext cx="5511800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Rectangle 13"/>
          <p:cNvSpPr>
            <a:spLocks noChangeArrowheads="1"/>
          </p:cNvSpPr>
          <p:nvPr/>
        </p:nvSpPr>
        <p:spPr bwMode="auto">
          <a:xfrm>
            <a:off x="3243263" y="4514850"/>
            <a:ext cx="56165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rgbClr val="FFFF00"/>
                </a:solidFill>
              </a:rPr>
              <a:t>Little Gem Magnolia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rgbClr val="FFFF00"/>
                </a:solidFill>
              </a:rPr>
              <a:t>(M agnolia grandiflora ‘Little Gem’)</a:t>
            </a:r>
          </a:p>
        </p:txBody>
      </p:sp>
      <p:sp>
        <p:nvSpPr>
          <p:cNvPr id="48136" name="Rectangle 14"/>
          <p:cNvSpPr>
            <a:spLocks noChangeArrowheads="1"/>
          </p:cNvSpPr>
          <p:nvPr/>
        </p:nvSpPr>
        <p:spPr bwMode="auto">
          <a:xfrm>
            <a:off x="5130800" y="1009650"/>
            <a:ext cx="3797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Chinese </a:t>
            </a:r>
            <a:r>
              <a:rPr lang="en-US" sz="2800" dirty="0" err="1">
                <a:solidFill>
                  <a:schemeClr val="bg1"/>
                </a:solidFill>
              </a:rPr>
              <a:t>Pistache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Willow Oak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Japanese </a:t>
            </a:r>
            <a:r>
              <a:rPr lang="en-US" sz="2800" dirty="0" err="1">
                <a:solidFill>
                  <a:schemeClr val="bg1"/>
                </a:solidFill>
              </a:rPr>
              <a:t>Zelkova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Hollies</a:t>
            </a:r>
          </a:p>
        </p:txBody>
      </p:sp>
      <p:sp>
        <p:nvSpPr>
          <p:cNvPr id="48137" name="Rectangle 15"/>
          <p:cNvSpPr>
            <a:spLocks noChangeArrowheads="1"/>
          </p:cNvSpPr>
          <p:nvPr/>
        </p:nvSpPr>
        <p:spPr bwMode="auto">
          <a:xfrm>
            <a:off x="279400" y="3663950"/>
            <a:ext cx="28702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Baldcypress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Sourwood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Silverbell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Crape Myrtle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Trident Maple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"/>
          <p:cNvPicPr>
            <a:picLocks noChangeAspect="1" noChangeArrowheads="1"/>
          </p:cNvPicPr>
          <p:nvPr/>
        </p:nvPicPr>
        <p:blipFill>
          <a:blip r:embed="rId3" cstate="print"/>
          <a:srcRect r="8992"/>
          <a:stretch>
            <a:fillRect/>
          </a:stretch>
        </p:blipFill>
        <p:spPr bwMode="auto">
          <a:xfrm>
            <a:off x="274638" y="271463"/>
            <a:ext cx="4840287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108575" y="425450"/>
            <a:ext cx="38830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Shrubs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&amp;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Ornamental Grasses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92100" y="1741488"/>
            <a:ext cx="457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Forsythia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(Forsythia </a:t>
            </a:r>
            <a:r>
              <a:rPr lang="en-US" sz="2800" dirty="0" err="1">
                <a:solidFill>
                  <a:schemeClr val="tx1"/>
                </a:solidFill>
              </a:rPr>
              <a:t>intermedia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9158" name="Rectangle 9"/>
          <p:cNvSpPr>
            <a:spLocks noChangeArrowheads="1"/>
          </p:cNvSpPr>
          <p:nvPr/>
        </p:nvSpPr>
        <p:spPr bwMode="auto">
          <a:xfrm>
            <a:off x="381000" y="3533278"/>
            <a:ext cx="3581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Aucuba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Barberry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Chinese Holly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Spirea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Virginia </a:t>
            </a:r>
            <a:r>
              <a:rPr lang="en-US" sz="2800" dirty="0" err="1">
                <a:solidFill>
                  <a:schemeClr val="bg1"/>
                </a:solidFill>
              </a:rPr>
              <a:t>Sweetspire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Dwarf Yaupon Holly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3362959"/>
            <a:ext cx="4381500" cy="2847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2500" y="6210934"/>
            <a:ext cx="447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Ornamental Switch Grass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5553075" y="603250"/>
            <a:ext cx="34385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Ground Covers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&amp;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Vines</a:t>
            </a:r>
          </a:p>
        </p:txBody>
      </p:sp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0" y="3968750"/>
            <a:ext cx="4470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Asiatic Jasmine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St. John’s </a:t>
            </a:r>
            <a:r>
              <a:rPr lang="en-US" sz="2800" dirty="0" err="1">
                <a:solidFill>
                  <a:schemeClr val="bg1"/>
                </a:solidFill>
              </a:rPr>
              <a:t>Wort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Trumpet Honeysuckle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Carolina </a:t>
            </a:r>
            <a:r>
              <a:rPr lang="en-US" sz="2800" smtClean="0">
                <a:solidFill>
                  <a:schemeClr val="bg1"/>
                </a:solidFill>
              </a:rPr>
              <a:t>Jessamine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5018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238" y="187325"/>
            <a:ext cx="5376862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152400" y="1462088"/>
            <a:ext cx="56261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Blue Rug Juniper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(Juniperus horizontalis ‘Blue Rug’)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50183" name="Picture 24" descr="Growing: Honeysuck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50" y="2809875"/>
            <a:ext cx="4318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4479925" y="3143250"/>
            <a:ext cx="4397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Honeysuckle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(Native </a:t>
            </a:r>
            <a:r>
              <a:rPr lang="en-US" sz="2800" b="1" dirty="0" err="1" smtClean="0">
                <a:solidFill>
                  <a:schemeClr val="bg1"/>
                </a:solidFill>
              </a:rPr>
              <a:t>Lonicera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7913" y="3268663"/>
            <a:ext cx="5526087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5413375" y="996950"/>
            <a:ext cx="34385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Herbaceous Perennials</a:t>
            </a:r>
          </a:p>
        </p:txBody>
      </p:sp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0" y="3994150"/>
            <a:ext cx="36068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Red Hot Poker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Rosemary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Aster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Gaura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Butterfly Weed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Daylilly</a:t>
            </a:r>
          </a:p>
        </p:txBody>
      </p:sp>
      <p:sp>
        <p:nvSpPr>
          <p:cNvPr id="51206" name="Rectangle 8"/>
          <p:cNvSpPr>
            <a:spLocks noChangeArrowheads="1"/>
          </p:cNvSpPr>
          <p:nvPr/>
        </p:nvSpPr>
        <p:spPr bwMode="auto">
          <a:xfrm>
            <a:off x="5076825" y="5302250"/>
            <a:ext cx="3648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>
                <a:solidFill>
                  <a:srgbClr val="FFFF00"/>
                </a:solidFill>
              </a:rPr>
              <a:t>Sedum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>
                <a:solidFill>
                  <a:srgbClr val="FFFF00"/>
                </a:solidFill>
              </a:rPr>
              <a:t>‘Autumn Joy’</a:t>
            </a:r>
          </a:p>
        </p:txBody>
      </p:sp>
      <p:pic>
        <p:nvPicPr>
          <p:cNvPr id="5120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8" y="165100"/>
            <a:ext cx="5024437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304800" y="2719388"/>
            <a:ext cx="4584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rgbClr val="FFFF00"/>
                </a:solidFill>
              </a:rPr>
              <a:t>Wormwood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rgbClr val="FFFF00"/>
                </a:solidFill>
              </a:rPr>
              <a:t>(Artemisia “Powis Castle”)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"/>
          <p:cNvPicPr>
            <a:picLocks noChangeAspect="1" noChangeArrowheads="1"/>
          </p:cNvPicPr>
          <p:nvPr/>
        </p:nvPicPr>
        <p:blipFill>
          <a:blip r:embed="rId3" cstate="print"/>
          <a:srcRect l="8281" r="4732" b="6837"/>
          <a:stretch>
            <a:fillRect/>
          </a:stretch>
        </p:blipFill>
        <p:spPr bwMode="auto">
          <a:xfrm>
            <a:off x="182563" y="238125"/>
            <a:ext cx="5049837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413375" y="996950"/>
            <a:ext cx="3438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Annuals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41300" y="3778250"/>
            <a:ext cx="36068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Ornamental Pepper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Verbena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Annual Periwinkle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Dusty Miller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Gazania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Portulaca (RoseMoss)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1023938" y="2465388"/>
            <a:ext cx="3648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>
                <a:solidFill>
                  <a:srgbClr val="FFFF00"/>
                </a:solidFill>
              </a:rPr>
              <a:t>Creeping Zinnis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>
                <a:solidFill>
                  <a:srgbClr val="FFFF00"/>
                </a:solidFill>
              </a:rPr>
              <a:t>(Zinnia linearis)</a:t>
            </a:r>
          </a:p>
        </p:txBody>
      </p:sp>
      <p:pic>
        <p:nvPicPr>
          <p:cNvPr id="52231" name="Picture 12" descr="Plumed%20Cocksco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488" y="1939925"/>
            <a:ext cx="3209925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3"/>
          <p:cNvSpPr txBox="1">
            <a:spLocks noChangeArrowheads="1"/>
          </p:cNvSpPr>
          <p:nvPr/>
        </p:nvSpPr>
        <p:spPr bwMode="auto">
          <a:xfrm>
            <a:off x="5651500" y="4826000"/>
            <a:ext cx="28194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Celosia cristata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666875" y="1352550"/>
            <a:ext cx="6229350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Planning and Design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Soil Analysis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Appropriate Plant Selection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</a:t>
            </a:r>
            <a:r>
              <a:rPr lang="en-US" sz="3600">
                <a:solidFill>
                  <a:srgbClr val="FF3300"/>
                </a:solidFill>
              </a:rPr>
              <a:t>Practical Turf Areas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Efficient Irrigation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Use of Mulches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Appropriate Maintenance</a:t>
            </a:r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0" y="1050925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498475" y="127000"/>
            <a:ext cx="7176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 dirty="0">
                <a:solidFill>
                  <a:srgbClr val="FFFF00"/>
                </a:solidFill>
              </a:rPr>
              <a:t>Seven </a:t>
            </a:r>
            <a:r>
              <a:rPr lang="en-US" sz="4800" dirty="0" smtClean="0">
                <a:solidFill>
                  <a:srgbClr val="FFFF00"/>
                </a:solidFill>
              </a:rPr>
              <a:t>Smart Yard </a:t>
            </a:r>
            <a:r>
              <a:rPr lang="en-US" sz="4800" dirty="0">
                <a:solidFill>
                  <a:srgbClr val="FFFF00"/>
                </a:solidFill>
              </a:rPr>
              <a:t>Principles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06400" y="455613"/>
            <a:ext cx="50339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Facts About Water</a:t>
            </a: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0" y="1327150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339850" y="984250"/>
            <a:ext cx="72612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q"/>
            </a:pPr>
            <a:endParaRPr 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q"/>
            </a:pPr>
            <a:endParaRPr 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400">
                <a:solidFill>
                  <a:schemeClr val="bg1"/>
                </a:solidFill>
              </a:rPr>
              <a:t> 61% of our drinking water in the U.S. comes from surface water supplies (streams, lakes, rivers) while 39%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400">
                <a:solidFill>
                  <a:schemeClr val="bg1"/>
                </a:solidFill>
              </a:rPr>
              <a:t>comes from groundwater (underground aquifers).</a:t>
            </a: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q"/>
            </a:pPr>
            <a:endParaRPr 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400">
                <a:solidFill>
                  <a:schemeClr val="bg1"/>
                </a:solidFill>
              </a:rPr>
              <a:t> In Alabama,  60% of our drinking water comes from surface water, while  40% comes from ground water.</a:t>
            </a: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q"/>
            </a:pPr>
            <a:endParaRPr 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400">
                <a:solidFill>
                  <a:schemeClr val="bg1"/>
                </a:solidFill>
              </a:rPr>
              <a:t> Alabama receives approximately 55 inches of rainfall each year, but, on average, only 6 inches move underground to become ground-water recharge. </a:t>
            </a: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q"/>
            </a:pP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746125" y="381000"/>
            <a:ext cx="7651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400" b="1">
                <a:solidFill>
                  <a:schemeClr val="bg1"/>
                </a:solidFill>
              </a:rPr>
              <a:t>Use Turfgrass for a Purpose</a:t>
            </a:r>
          </a:p>
        </p:txBody>
      </p:sp>
      <p:sp>
        <p:nvSpPr>
          <p:cNvPr id="55300" name="Line 5"/>
          <p:cNvSpPr>
            <a:spLocks noChangeShapeType="1"/>
          </p:cNvSpPr>
          <p:nvPr/>
        </p:nvSpPr>
        <p:spPr bwMode="auto">
          <a:xfrm>
            <a:off x="1352550" y="1466850"/>
            <a:ext cx="6438900" cy="11113"/>
          </a:xfrm>
          <a:prstGeom prst="line">
            <a:avLst/>
          </a:prstGeom>
          <a:noFill/>
          <a:ln w="76200">
            <a:solidFill>
              <a:srgbClr val="33CC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1955800" y="1936750"/>
            <a:ext cx="54737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Aesthetic Value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Recreational Surface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Erosion Control</a:t>
            </a:r>
          </a:p>
        </p:txBody>
      </p:sp>
      <p:sp>
        <p:nvSpPr>
          <p:cNvPr id="55302" name="Rectangle 11"/>
          <p:cNvSpPr>
            <a:spLocks noChangeArrowheads="1"/>
          </p:cNvSpPr>
          <p:nvPr/>
        </p:nvSpPr>
        <p:spPr bwMode="auto">
          <a:xfrm>
            <a:off x="1460500" y="4895850"/>
            <a:ext cx="6057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Minimize the amount of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irrigated turfgrass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746125" y="152400"/>
            <a:ext cx="7651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400" b="1">
                <a:solidFill>
                  <a:srgbClr val="FFFF00"/>
                </a:solidFill>
              </a:rPr>
              <a:t>Practical Turf Areas</a:t>
            </a:r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1352550" y="857250"/>
            <a:ext cx="6438900" cy="11113"/>
          </a:xfrm>
          <a:prstGeom prst="line">
            <a:avLst/>
          </a:prstGeom>
          <a:noFill/>
          <a:ln w="76200">
            <a:solidFill>
              <a:srgbClr val="33CC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5" name="Rectangle 9"/>
          <p:cNvSpPr>
            <a:spLocks noChangeArrowheads="1"/>
          </p:cNvSpPr>
          <p:nvPr/>
        </p:nvSpPr>
        <p:spPr bwMode="auto">
          <a:xfrm>
            <a:off x="365125" y="879475"/>
            <a:ext cx="8362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Design turf in practical shapes that can be efficiently irrigated and maintained.</a:t>
            </a:r>
          </a:p>
        </p:txBody>
      </p:sp>
      <p:pic>
        <p:nvPicPr>
          <p:cNvPr id="56326" name="Picture 10"/>
          <p:cNvPicPr>
            <a:picLocks noChangeAspect="1" noChangeArrowheads="1"/>
          </p:cNvPicPr>
          <p:nvPr/>
        </p:nvPicPr>
        <p:blipFill>
          <a:blip r:embed="rId3" cstate="print"/>
          <a:srcRect b="11644"/>
          <a:stretch>
            <a:fillRect/>
          </a:stretch>
        </p:blipFill>
        <p:spPr bwMode="auto">
          <a:xfrm>
            <a:off x="1403350" y="2068513"/>
            <a:ext cx="63373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Rectangle 11"/>
          <p:cNvSpPr>
            <a:spLocks noChangeArrowheads="1"/>
          </p:cNvSpPr>
          <p:nvPr/>
        </p:nvSpPr>
        <p:spPr bwMode="auto">
          <a:xfrm>
            <a:off x="673100" y="5873750"/>
            <a:ext cx="7645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Avoid sharp angles and long narrow strips that are difficult to mow and water.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46125" y="152400"/>
            <a:ext cx="7651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400" b="1">
                <a:solidFill>
                  <a:srgbClr val="FFFF00"/>
                </a:solidFill>
              </a:rPr>
              <a:t>Practical Turf Areas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1352550" y="933450"/>
            <a:ext cx="6438900" cy="11113"/>
          </a:xfrm>
          <a:prstGeom prst="line">
            <a:avLst/>
          </a:prstGeom>
          <a:noFill/>
          <a:ln w="76200">
            <a:solidFill>
              <a:srgbClr val="33CC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558800" y="1324261"/>
            <a:ext cx="8407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ClrTx/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Avoid using irrigated </a:t>
            </a:r>
            <a:r>
              <a:rPr lang="en-US" b="1" dirty="0" err="1">
                <a:solidFill>
                  <a:schemeClr val="bg1"/>
                </a:solidFill>
              </a:rPr>
              <a:t>turfgrass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just </a:t>
            </a:r>
            <a:r>
              <a:rPr lang="en-US" b="1" dirty="0">
                <a:solidFill>
                  <a:schemeClr val="bg1"/>
                </a:solidFill>
              </a:rPr>
              <a:t>to fill space.  </a:t>
            </a: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325" y="2390775"/>
            <a:ext cx="673893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920875" y="317500"/>
            <a:ext cx="5302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0"/>
              </a:spcBef>
              <a:buClrTx/>
              <a:buFontTx/>
              <a:buNone/>
            </a:pPr>
            <a:r>
              <a:rPr lang="en-US" sz="4400" b="1">
                <a:solidFill>
                  <a:srgbClr val="FFFF00"/>
                </a:solidFill>
              </a:rPr>
              <a:t>Practical Turf Areas</a:t>
            </a:r>
          </a:p>
        </p:txBody>
      </p:sp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203200" y="2279650"/>
            <a:ext cx="4572000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dirty="0" smtClean="0">
                <a:solidFill>
                  <a:schemeClr val="bg1"/>
                </a:solidFill>
              </a:rPr>
              <a:t>*Hybrid </a:t>
            </a:r>
            <a:r>
              <a:rPr lang="en-US" dirty="0">
                <a:solidFill>
                  <a:schemeClr val="bg1"/>
                </a:solidFill>
              </a:rPr>
              <a:t>Bermuda</a:t>
            </a: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Raleigh St. </a:t>
            </a:r>
            <a:r>
              <a:rPr lang="en-US" dirty="0" smtClean="0">
                <a:solidFill>
                  <a:schemeClr val="bg1"/>
                </a:solidFill>
              </a:rPr>
              <a:t>Augustine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dirty="0" smtClean="0">
                <a:solidFill>
                  <a:schemeClr val="bg1"/>
                </a:solidFill>
              </a:rPr>
              <a:t>*</a:t>
            </a:r>
            <a:r>
              <a:rPr lang="en-US" dirty="0" err="1" smtClean="0">
                <a:solidFill>
                  <a:schemeClr val="bg1"/>
                </a:solidFill>
              </a:rPr>
              <a:t>Zoysia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Centipede</a:t>
            </a: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Fescue</a:t>
            </a:r>
          </a:p>
        </p:txBody>
      </p:sp>
      <p:sp>
        <p:nvSpPr>
          <p:cNvPr id="58373" name="Rectangle 7"/>
          <p:cNvSpPr>
            <a:spLocks noChangeArrowheads="1"/>
          </p:cNvSpPr>
          <p:nvPr/>
        </p:nvSpPr>
        <p:spPr bwMode="auto">
          <a:xfrm>
            <a:off x="4749800" y="2279650"/>
            <a:ext cx="4343400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>
                <a:solidFill>
                  <a:schemeClr val="bg1"/>
                </a:solidFill>
              </a:rPr>
              <a:t>Very High	    Very Low</a:t>
            </a: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>
                <a:solidFill>
                  <a:schemeClr val="bg1"/>
                </a:solidFill>
              </a:rPr>
              <a:t>Very High	    Very Low</a:t>
            </a: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>
                <a:solidFill>
                  <a:schemeClr val="bg1"/>
                </a:solidFill>
              </a:rPr>
              <a:t>High		     Medium</a:t>
            </a: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>
                <a:solidFill>
                  <a:schemeClr val="bg1"/>
                </a:solidFill>
              </a:rPr>
              <a:t>Med.-High    Low</a:t>
            </a: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>
                <a:solidFill>
                  <a:schemeClr val="bg1"/>
                </a:solidFill>
              </a:rPr>
              <a:t>Low-med.	     Low-High</a:t>
            </a:r>
          </a:p>
        </p:txBody>
      </p:sp>
      <p:sp>
        <p:nvSpPr>
          <p:cNvPr id="58374" name="Text Box 9"/>
          <p:cNvSpPr txBox="1">
            <a:spLocks noChangeArrowheads="1"/>
          </p:cNvSpPr>
          <p:nvPr/>
        </p:nvSpPr>
        <p:spPr bwMode="auto">
          <a:xfrm>
            <a:off x="4797425" y="1309688"/>
            <a:ext cx="4230688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bg1"/>
                </a:solidFill>
              </a:rPr>
              <a:t>Drought 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bg1"/>
                </a:solidFill>
              </a:rPr>
              <a:t>Tolerance</a:t>
            </a:r>
            <a:r>
              <a:rPr lang="en-US" sz="2000" b="1">
                <a:solidFill>
                  <a:schemeClr val="bg1"/>
                </a:solidFill>
              </a:rPr>
              <a:t>	     </a:t>
            </a:r>
            <a:r>
              <a:rPr lang="en-US" sz="2400" b="1">
                <a:solidFill>
                  <a:schemeClr val="bg1"/>
                </a:solidFill>
              </a:rPr>
              <a:t>Water-use</a:t>
            </a:r>
            <a:r>
              <a:rPr lang="en-US" sz="280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58375" name="Line 10"/>
          <p:cNvSpPr>
            <a:spLocks noChangeShapeType="1"/>
          </p:cNvSpPr>
          <p:nvPr/>
        </p:nvSpPr>
        <p:spPr bwMode="auto">
          <a:xfrm>
            <a:off x="5105400" y="2159000"/>
            <a:ext cx="36957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6" name="Line 11"/>
          <p:cNvSpPr>
            <a:spLocks noChangeShapeType="1"/>
          </p:cNvSpPr>
          <p:nvPr/>
        </p:nvSpPr>
        <p:spPr bwMode="auto">
          <a:xfrm>
            <a:off x="1352550" y="1085850"/>
            <a:ext cx="6438900" cy="11113"/>
          </a:xfrm>
          <a:prstGeom prst="line">
            <a:avLst/>
          </a:prstGeom>
          <a:noFill/>
          <a:ln w="76200">
            <a:solidFill>
              <a:srgbClr val="33CC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666875" y="1352550"/>
            <a:ext cx="6229350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Planning and Design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Soil Analysis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Appropriate Plant Selection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Practical Turf Areas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</a:t>
            </a:r>
            <a:r>
              <a:rPr lang="en-US" sz="3600">
                <a:solidFill>
                  <a:srgbClr val="FF3300"/>
                </a:solidFill>
              </a:rPr>
              <a:t>Efficient Irrigation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Use of Mulches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Appropriate Maintenance</a:t>
            </a:r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auto">
          <a:xfrm>
            <a:off x="0" y="1050925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498475" y="127000"/>
            <a:ext cx="7176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 dirty="0">
                <a:solidFill>
                  <a:srgbClr val="FFFF00"/>
                </a:solidFill>
              </a:rPr>
              <a:t>Seven </a:t>
            </a:r>
            <a:r>
              <a:rPr lang="en-US" sz="4800" dirty="0" smtClean="0">
                <a:solidFill>
                  <a:srgbClr val="FFFF00"/>
                </a:solidFill>
              </a:rPr>
              <a:t>Smart Yard </a:t>
            </a:r>
            <a:r>
              <a:rPr lang="en-US" sz="4800" dirty="0">
                <a:solidFill>
                  <a:srgbClr val="FFFF00"/>
                </a:solidFill>
              </a:rPr>
              <a:t>Principles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041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88" y="1392238"/>
            <a:ext cx="7667625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1393825" y="425450"/>
            <a:ext cx="6229350" cy="83343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>
                <a:srgbClr val="0066FF"/>
              </a:buClr>
            </a:pPr>
            <a:r>
              <a:rPr lang="en-US" sz="4800">
                <a:solidFill>
                  <a:srgbClr val="FFFF00"/>
                </a:solidFill>
              </a:rPr>
              <a:t>Efficient Irrigation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60421" name="Text Box 10"/>
          <p:cNvSpPr txBox="1">
            <a:spLocks noChangeArrowheads="1"/>
          </p:cNvSpPr>
          <p:nvPr/>
        </p:nvSpPr>
        <p:spPr bwMode="auto">
          <a:xfrm>
            <a:off x="863600" y="5016500"/>
            <a:ext cx="4203700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Don’t water during mid-day heat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596900" y="1528763"/>
            <a:ext cx="7861300" cy="3081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A </a:t>
            </a:r>
            <a:r>
              <a:rPr lang="en-US" sz="2800" dirty="0" smtClean="0">
                <a:solidFill>
                  <a:schemeClr val="bg1"/>
                </a:solidFill>
              </a:rPr>
              <a:t>smart yard landscape </a:t>
            </a:r>
            <a:r>
              <a:rPr lang="en-US" sz="2800" dirty="0">
                <a:solidFill>
                  <a:schemeClr val="bg1"/>
                </a:solidFill>
              </a:rPr>
              <a:t>requires a minimal amount</a:t>
            </a:r>
          </a:p>
          <a:p>
            <a:pPr marL="342900" indent="-342900" algn="just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of supplemental water from irrigation. </a:t>
            </a:r>
          </a:p>
          <a:p>
            <a:pPr marL="342900" indent="-342900" algn="just">
              <a:spcBef>
                <a:spcPct val="0"/>
              </a:spcBef>
              <a:buClrTx/>
              <a:buFontTx/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 algn="just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When irrigation is used, water is applied efficiently</a:t>
            </a:r>
          </a:p>
          <a:p>
            <a:pPr marL="342900" indent="-342900" algn="just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and effectively to make every drop count.</a:t>
            </a:r>
          </a:p>
          <a:p>
            <a:pPr marL="342900" indent="-342900" algn="just">
              <a:spcBef>
                <a:spcPct val="0"/>
              </a:spcBef>
              <a:buClrTx/>
              <a:buFontTx/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 algn="just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Just as we zone plants in the landscape according to</a:t>
            </a:r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596900" y="4521200"/>
            <a:ext cx="78216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0"/>
              </a:spcBef>
              <a:buClrTx/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their </a:t>
            </a:r>
            <a:r>
              <a:rPr lang="en-US" sz="2800" dirty="0">
                <a:solidFill>
                  <a:schemeClr val="bg1"/>
                </a:solidFill>
              </a:rPr>
              <a:t>different water needs, zone the irrigation 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96900" y="4949825"/>
            <a:ext cx="77279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system so that plants with different water needs are</a:t>
            </a:r>
          </a:p>
        </p:txBody>
      </p:sp>
      <p:sp>
        <p:nvSpPr>
          <p:cNvPr id="61446" name="Text Box 7"/>
          <p:cNvSpPr txBox="1">
            <a:spLocks noChangeArrowheads="1"/>
          </p:cNvSpPr>
          <p:nvPr/>
        </p:nvSpPr>
        <p:spPr bwMode="auto">
          <a:xfrm>
            <a:off x="596900" y="5378450"/>
            <a:ext cx="30559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0"/>
              </a:spcBef>
              <a:buClrTx/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irrigated separately.</a:t>
            </a:r>
          </a:p>
        </p:txBody>
      </p:sp>
      <p:sp>
        <p:nvSpPr>
          <p:cNvPr id="61447" name="Rectangle 8"/>
          <p:cNvSpPr>
            <a:spLocks noChangeArrowheads="1"/>
          </p:cNvSpPr>
          <p:nvPr/>
        </p:nvSpPr>
        <p:spPr bwMode="auto">
          <a:xfrm>
            <a:off x="406400" y="455613"/>
            <a:ext cx="48736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Efficient Irrigation</a:t>
            </a:r>
          </a:p>
        </p:txBody>
      </p:sp>
      <p:sp>
        <p:nvSpPr>
          <p:cNvPr id="61448" name="Line 9"/>
          <p:cNvSpPr>
            <a:spLocks noChangeShapeType="1"/>
          </p:cNvSpPr>
          <p:nvPr/>
        </p:nvSpPr>
        <p:spPr bwMode="auto">
          <a:xfrm>
            <a:off x="0" y="1327150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093788" y="1379538"/>
            <a:ext cx="6956425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Irrigation systems with rain sensors </a:t>
            </a:r>
          </a:p>
          <a:p>
            <a:r>
              <a:rPr lang="en-US" sz="3600"/>
              <a:t>prevent auto-watering during rain</a:t>
            </a:r>
            <a:endParaRPr lang="en-US" sz="280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t="2322" b="3250"/>
          <a:stretch>
            <a:fillRect/>
          </a:stretch>
        </p:blipFill>
        <p:spPr bwMode="auto">
          <a:xfrm>
            <a:off x="1433513" y="2720975"/>
            <a:ext cx="6275387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06400" y="455613"/>
            <a:ext cx="48736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Efficient Irrigation</a:t>
            </a: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0" y="1327150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406400" y="455613"/>
            <a:ext cx="48736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Efficient Irrigation</a:t>
            </a:r>
          </a:p>
        </p:txBody>
      </p:sp>
      <p:sp>
        <p:nvSpPr>
          <p:cNvPr id="63491" name="Line 5"/>
          <p:cNvSpPr>
            <a:spLocks noChangeShapeType="1"/>
          </p:cNvSpPr>
          <p:nvPr/>
        </p:nvSpPr>
        <p:spPr bwMode="auto">
          <a:xfrm>
            <a:off x="0" y="1327150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3492" name="Picture 9"/>
          <p:cNvPicPr>
            <a:picLocks noChangeAspect="1" noChangeArrowheads="1"/>
          </p:cNvPicPr>
          <p:nvPr/>
        </p:nvPicPr>
        <p:blipFill>
          <a:blip r:embed="rId3" cstate="print"/>
          <a:srcRect l="35114" r="6128"/>
          <a:stretch>
            <a:fillRect/>
          </a:stretch>
        </p:blipFill>
        <p:spPr bwMode="auto">
          <a:xfrm>
            <a:off x="4281488" y="1608138"/>
            <a:ext cx="4505325" cy="4987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3493" name="Rectangle 11"/>
          <p:cNvSpPr>
            <a:spLocks noChangeArrowheads="1"/>
          </p:cNvSpPr>
          <p:nvPr/>
        </p:nvSpPr>
        <p:spPr bwMode="auto">
          <a:xfrm>
            <a:off x="482600" y="2322513"/>
            <a:ext cx="3302000" cy="301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 low cost rainfall sensor will prevent the irrigation system from running during 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215900" y="1354138"/>
            <a:ext cx="78232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00"/>
              </a:buClr>
            </a:pPr>
            <a:r>
              <a:rPr lang="en-US" dirty="0"/>
              <a:t>Use drip or trickle irrigation</a:t>
            </a:r>
          </a:p>
          <a:p>
            <a:pPr>
              <a:lnSpc>
                <a:spcPct val="75000"/>
              </a:lnSpc>
              <a:spcBef>
                <a:spcPct val="0"/>
              </a:spcBef>
              <a:buClr>
                <a:srgbClr val="FFFF00"/>
              </a:buClr>
            </a:pPr>
            <a:r>
              <a:rPr lang="en-US" dirty="0"/>
              <a:t> </a:t>
            </a:r>
          </a:p>
          <a:p>
            <a:pPr>
              <a:lnSpc>
                <a:spcPct val="75000"/>
              </a:lnSpc>
              <a:spcBef>
                <a:spcPct val="0"/>
              </a:spcBef>
              <a:buClr>
                <a:srgbClr val="FFFF00"/>
              </a:buClr>
            </a:pPr>
            <a:r>
              <a:rPr lang="en-US" dirty="0"/>
              <a:t>Puts water at the roots, where it is needed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/>
          </a:p>
          <a:p>
            <a:pPr>
              <a:lnSpc>
                <a:spcPct val="75000"/>
              </a:lnSpc>
              <a:spcBef>
                <a:spcPct val="0"/>
              </a:spcBef>
              <a:buClr>
                <a:srgbClr val="FFFF00"/>
              </a:buClr>
            </a:pPr>
            <a:endParaRPr lang="en-US" dirty="0"/>
          </a:p>
          <a:p>
            <a:pPr>
              <a:lnSpc>
                <a:spcPct val="75000"/>
              </a:lnSpc>
              <a:spcBef>
                <a:spcPct val="0"/>
              </a:spcBef>
              <a:buClr>
                <a:srgbClr val="FFFF00"/>
              </a:buClr>
            </a:pPr>
            <a:r>
              <a:rPr lang="en-US" dirty="0"/>
              <a:t>Decreases water waste </a:t>
            </a:r>
            <a:r>
              <a:rPr lang="en-US" dirty="0" smtClean="0"/>
              <a:t>and </a:t>
            </a:r>
            <a:r>
              <a:rPr lang="en-US" dirty="0"/>
              <a:t>disease</a:t>
            </a:r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406400" y="303213"/>
            <a:ext cx="48736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Efficient Irrigation</a:t>
            </a:r>
          </a:p>
        </p:txBody>
      </p:sp>
      <p:sp>
        <p:nvSpPr>
          <p:cNvPr id="64516" name="Line 5"/>
          <p:cNvSpPr>
            <a:spLocks noChangeShapeType="1"/>
          </p:cNvSpPr>
          <p:nvPr/>
        </p:nvSpPr>
        <p:spPr bwMode="auto">
          <a:xfrm>
            <a:off x="0" y="1174750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4517" name="Picture 6" descr="soaker-hose-316942zz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5858" b="7532"/>
          <a:stretch>
            <a:fillRect/>
          </a:stretch>
        </p:blipFill>
        <p:spPr bwMode="auto">
          <a:xfrm>
            <a:off x="5954713" y="4175125"/>
            <a:ext cx="20669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7" descr="soakerhos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301081">
            <a:off x="3252788" y="4522788"/>
            <a:ext cx="18415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8" descr="EC153003-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3" y="3489325"/>
            <a:ext cx="16097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06400" y="455613"/>
            <a:ext cx="50339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Facts About Water</a:t>
            </a: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0" y="1327150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339850" y="984250"/>
            <a:ext cx="726122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Char char="q"/>
            </a:pPr>
            <a:endParaRPr lang="en-US" sz="3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endParaRPr lang="en-US" sz="3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sz="3600">
                <a:solidFill>
                  <a:schemeClr val="bg1"/>
                </a:solidFill>
              </a:rPr>
              <a:t>Since 1930, Alabama has experienced severe drought, on average, every 12 years. Each drought event lasts from one to seven years.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90525" y="1416050"/>
            <a:ext cx="795178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>
                <a:solidFill>
                  <a:schemeClr val="bg1"/>
                </a:solidFill>
              </a:rPr>
              <a:t>Drip Irrigation uses 30% to 50% less water than 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>
                <a:solidFill>
                  <a:schemeClr val="bg1"/>
                </a:solidFill>
              </a:rPr>
              <a:t>sprinkler irrigation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endParaRPr lang="en-US" sz="28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>
                <a:solidFill>
                  <a:schemeClr val="bg1"/>
                </a:solidFill>
              </a:rPr>
              <a:t>Avoids spraying 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>
                <a:solidFill>
                  <a:schemeClr val="bg1"/>
                </a:solidFill>
              </a:rPr>
              <a:t>foliage so diseases 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>
                <a:solidFill>
                  <a:schemeClr val="bg1"/>
                </a:solidFill>
              </a:rPr>
              <a:t>are less likely to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>
                <a:solidFill>
                  <a:schemeClr val="bg1"/>
                </a:solidFill>
              </a:rPr>
              <a:t>occur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endParaRPr lang="en-US" sz="28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>
                <a:solidFill>
                  <a:schemeClr val="bg1"/>
                </a:solidFill>
              </a:rPr>
              <a:t>Eliminates spray 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>
                <a:solidFill>
                  <a:schemeClr val="bg1"/>
                </a:solidFill>
              </a:rPr>
              <a:t>drift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endParaRPr lang="en-US" sz="28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>
                <a:solidFill>
                  <a:schemeClr val="bg1"/>
                </a:solidFill>
              </a:rPr>
              <a:t>Requires watering to only 25% of the root area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406400" y="455613"/>
            <a:ext cx="48736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Efficient Irrigation</a:t>
            </a:r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0" y="1327150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75" y="2384425"/>
            <a:ext cx="5402263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484188" y="1712913"/>
            <a:ext cx="3179762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Weather-based systems can even adjust the irrigation schedule based on local weather </a:t>
            </a:r>
            <a:endParaRPr lang="en-US" sz="2800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406400" y="455613"/>
            <a:ext cx="48736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Efficient Irrigation</a:t>
            </a: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1327150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6565" name="Picture 5" descr="equip"/>
          <p:cNvPicPr>
            <a:picLocks noChangeAspect="1" noChangeArrowheads="1"/>
          </p:cNvPicPr>
          <p:nvPr/>
        </p:nvPicPr>
        <p:blipFill>
          <a:blip r:embed="rId3" cstate="print"/>
          <a:srcRect l="23291" r="26076"/>
          <a:stretch>
            <a:fillRect/>
          </a:stretch>
        </p:blipFill>
        <p:spPr bwMode="auto">
          <a:xfrm>
            <a:off x="5857875" y="2538413"/>
            <a:ext cx="1905000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745038" y="2160588"/>
            <a:ext cx="1063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Weather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Based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Wireless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Monitor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7775575" y="2970213"/>
            <a:ext cx="11826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Existing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Controller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760913" y="4494213"/>
            <a:ext cx="1031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Wireless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Modem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7775575" y="4494213"/>
            <a:ext cx="1031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Hidden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Antenna</a:t>
            </a: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4914900" y="3400425"/>
            <a:ext cx="87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 flipH="1">
            <a:off x="7796213" y="3695700"/>
            <a:ext cx="87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H="1">
            <a:off x="7796213" y="5219700"/>
            <a:ext cx="87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4914900" y="5219700"/>
            <a:ext cx="87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l="20918" r="20164"/>
          <a:stretch>
            <a:fillRect/>
          </a:stretch>
        </p:blipFill>
        <p:spPr bwMode="auto">
          <a:xfrm>
            <a:off x="4630738" y="1751013"/>
            <a:ext cx="3970337" cy="4471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0" y="1050925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406400" y="179388"/>
            <a:ext cx="48736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Efficient Irrigation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88925" y="1704975"/>
            <a:ext cx="3992563" cy="448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/>
              <a:t>Special timers for soaker hoses run for 5 minutes, then off for 10 minutes allowing water to soak down into the intended area &amp; avoiding runoff.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ChangeArrowheads="1"/>
          </p:cNvSpPr>
          <p:nvPr/>
        </p:nvSpPr>
        <p:spPr bwMode="auto">
          <a:xfrm>
            <a:off x="314325" y="1125538"/>
            <a:ext cx="8372475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Target irrigation to plants that show signs of stress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sz="3600">
              <a:solidFill>
                <a:schemeClr val="bg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Gray/green Color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Wilting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Dying Branches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sz="3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Use a handheld hose with water breaker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or sprinkler can to target irrigation to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plants that need water</a:t>
            </a:r>
          </a:p>
        </p:txBody>
      </p:sp>
      <p:sp>
        <p:nvSpPr>
          <p:cNvPr id="68611" name="Rectangle 8"/>
          <p:cNvSpPr>
            <a:spLocks noChangeArrowheads="1"/>
          </p:cNvSpPr>
          <p:nvPr/>
        </p:nvSpPr>
        <p:spPr bwMode="auto">
          <a:xfrm>
            <a:off x="406400" y="265113"/>
            <a:ext cx="48736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Efficient Irrigation</a:t>
            </a:r>
          </a:p>
        </p:txBody>
      </p:sp>
      <p:sp>
        <p:nvSpPr>
          <p:cNvPr id="68612" name="Line 9"/>
          <p:cNvSpPr>
            <a:spLocks noChangeShapeType="1"/>
          </p:cNvSpPr>
          <p:nvPr/>
        </p:nvSpPr>
        <p:spPr bwMode="auto">
          <a:xfrm>
            <a:off x="0" y="1136650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90833" y="1377140"/>
            <a:ext cx="8089568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en-US" sz="2800" dirty="0">
                <a:solidFill>
                  <a:schemeClr val="bg1"/>
                </a:solidFill>
              </a:rPr>
              <a:t>Avoid water run-off </a:t>
            </a:r>
            <a:r>
              <a:rPr lang="en-US" sz="2800" dirty="0" smtClean="0">
                <a:solidFill>
                  <a:schemeClr val="bg1"/>
                </a:solidFill>
              </a:rPr>
              <a:t>to decrease</a:t>
            </a:r>
          </a:p>
          <a:p>
            <a:pPr>
              <a:buClr>
                <a:srgbClr val="FFFF00"/>
              </a:buClr>
            </a:pPr>
            <a:r>
              <a:rPr lang="en-US" sz="2800" dirty="0">
                <a:solidFill>
                  <a:schemeClr val="bg1"/>
                </a:solidFill>
              </a:rPr>
              <a:t>n</a:t>
            </a:r>
            <a:r>
              <a:rPr lang="en-US" sz="2800" dirty="0" smtClean="0">
                <a:solidFill>
                  <a:schemeClr val="bg1"/>
                </a:solidFill>
              </a:rPr>
              <a:t>utrient and/or chemical </a:t>
            </a:r>
          </a:p>
          <a:p>
            <a:pPr>
              <a:buClr>
                <a:srgbClr val="FFFF00"/>
              </a:buClr>
            </a:pPr>
            <a:r>
              <a:rPr lang="en-US" sz="2800" dirty="0">
                <a:solidFill>
                  <a:schemeClr val="bg1"/>
                </a:solidFill>
              </a:rPr>
              <a:t>m</a:t>
            </a:r>
            <a:r>
              <a:rPr lang="en-US" sz="2800" dirty="0" smtClean="0">
                <a:solidFill>
                  <a:schemeClr val="bg1"/>
                </a:solidFill>
              </a:rPr>
              <a:t>ovement, wasting </a:t>
            </a:r>
            <a:r>
              <a:rPr lang="en-US" sz="2800" dirty="0">
                <a:solidFill>
                  <a:schemeClr val="bg1"/>
                </a:solidFill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0 &amp; costing $$$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</a:pPr>
            <a:r>
              <a:rPr lang="en-US" sz="2800" dirty="0">
                <a:solidFill>
                  <a:schemeClr val="bg1"/>
                </a:solidFill>
              </a:rPr>
              <a:t>Watering deeply </a:t>
            </a:r>
            <a:r>
              <a:rPr lang="en-US" sz="2800" dirty="0" smtClean="0">
                <a:solidFill>
                  <a:schemeClr val="bg1"/>
                </a:solidFill>
              </a:rPr>
              <a:t>(once established)but </a:t>
            </a:r>
            <a:r>
              <a:rPr lang="en-US" sz="2800" dirty="0">
                <a:solidFill>
                  <a:schemeClr val="bg1"/>
                </a:solidFill>
              </a:rPr>
              <a:t>less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</a:pPr>
            <a:r>
              <a:rPr lang="en-US" sz="2800" dirty="0">
                <a:solidFill>
                  <a:schemeClr val="bg1"/>
                </a:solidFill>
              </a:rPr>
              <a:t>    frequently encourages deep-rooting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</a:pPr>
            <a:r>
              <a:rPr lang="en-US" sz="2800" dirty="0">
                <a:solidFill>
                  <a:schemeClr val="bg1"/>
                </a:solidFill>
              </a:rPr>
              <a:t>Avoid frequent, brief, shallow </a:t>
            </a:r>
            <a:r>
              <a:rPr lang="en-US" sz="2800" dirty="0" smtClean="0">
                <a:solidFill>
                  <a:schemeClr val="bg1"/>
                </a:solidFill>
              </a:rPr>
              <a:t>watering(after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    establishment); creates </a:t>
            </a:r>
            <a:r>
              <a:rPr lang="en-US" sz="2800" dirty="0">
                <a:solidFill>
                  <a:schemeClr val="bg1"/>
                </a:solidFill>
              </a:rPr>
              <a:t>shallow roots &amp;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    drought  </a:t>
            </a:r>
            <a:r>
              <a:rPr lang="en-US" sz="2800" u="sng" dirty="0" smtClean="0">
                <a:solidFill>
                  <a:schemeClr val="bg1"/>
                </a:solidFill>
              </a:rPr>
              <a:t>in</a:t>
            </a:r>
            <a:r>
              <a:rPr lang="en-US" sz="2800" dirty="0" smtClean="0">
                <a:solidFill>
                  <a:schemeClr val="bg1"/>
                </a:solidFill>
              </a:rPr>
              <a:t>tolerance.  However during        establishment frequent shallow watering is needed.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06400" y="455613"/>
            <a:ext cx="48736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Efficient Irrigation</a:t>
            </a: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>
            <a:off x="0" y="1327150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9637" name="Picture 5" descr="istockphoto_1266341_tree_with_deep_root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2300" y="0"/>
            <a:ext cx="2171700" cy="275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666875" y="1352550"/>
            <a:ext cx="6229350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Planning and Design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Soil Analysis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Appropriate Plant Selection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Practical Turf Areas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Efficient Irrigation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</a:t>
            </a:r>
            <a:r>
              <a:rPr lang="en-US" sz="3600">
                <a:solidFill>
                  <a:srgbClr val="FF3300"/>
                </a:solidFill>
              </a:rPr>
              <a:t>Use of Mulches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Appropriate Maintenance</a:t>
            </a:r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>
            <a:off x="0" y="1050925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498475" y="127000"/>
            <a:ext cx="7176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 dirty="0">
                <a:solidFill>
                  <a:srgbClr val="FFFF00"/>
                </a:solidFill>
              </a:rPr>
              <a:t>Seven </a:t>
            </a:r>
            <a:r>
              <a:rPr lang="en-US" sz="4800" dirty="0" smtClean="0">
                <a:solidFill>
                  <a:srgbClr val="FFFF00"/>
                </a:solidFill>
              </a:rPr>
              <a:t>Smart Yard </a:t>
            </a:r>
            <a:r>
              <a:rPr lang="en-US" sz="4800" dirty="0">
                <a:solidFill>
                  <a:srgbClr val="FFFF00"/>
                </a:solidFill>
              </a:rPr>
              <a:t>Principles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730375" y="361950"/>
            <a:ext cx="6229350" cy="833438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>
                <a:srgbClr val="0066FF"/>
              </a:buClr>
            </a:pPr>
            <a:r>
              <a:rPr lang="en-US" sz="4800" b="1">
                <a:solidFill>
                  <a:srgbClr val="FFFF00"/>
                </a:solidFill>
              </a:rPr>
              <a:t>Use of Mulches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8488" y="1471613"/>
            <a:ext cx="5634037" cy="3940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727200" y="5549900"/>
            <a:ext cx="65024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best mulches are organic, fine-textured &amp; </a:t>
            </a:r>
            <a:r>
              <a:rPr lang="en-US" dirty="0" smtClean="0">
                <a:solidFill>
                  <a:schemeClr val="bg1"/>
                </a:solidFill>
              </a:rPr>
              <a:t>non-matting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569913" y="1225550"/>
            <a:ext cx="597058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"/>
            </a:pPr>
            <a:r>
              <a:rPr lang="en-US" sz="3600">
                <a:solidFill>
                  <a:schemeClr val="bg1"/>
                </a:solidFill>
              </a:rPr>
              <a:t>  Prevents evaporative water loss from the soil</a:t>
            </a: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"/>
            </a:pPr>
            <a:endParaRPr lang="en-US" sz="3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"/>
            </a:pPr>
            <a:r>
              <a:rPr lang="en-US" sz="3600">
                <a:solidFill>
                  <a:schemeClr val="bg1"/>
                </a:solidFill>
              </a:rPr>
              <a:t>  Prevents soil borne diseases</a:t>
            </a: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"/>
            </a:pPr>
            <a:endParaRPr lang="en-US" sz="3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"/>
            </a:pPr>
            <a:r>
              <a:rPr lang="en-US" sz="3600">
                <a:solidFill>
                  <a:schemeClr val="bg1"/>
                </a:solidFill>
              </a:rPr>
              <a:t>  Insulates the roots of plants from extreme heat and cold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endParaRPr lang="en-US" sz="36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"/>
            </a:pPr>
            <a:r>
              <a:rPr lang="en-US" sz="3600">
                <a:solidFill>
                  <a:schemeClr val="bg1"/>
                </a:solidFill>
              </a:rPr>
              <a:t>   Reduces weed competition</a:t>
            </a:r>
          </a:p>
        </p:txBody>
      </p:sp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0" y="1050925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406400" y="179388"/>
            <a:ext cx="51657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Benefits of Mulches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15900" y="1644650"/>
            <a:ext cx="359251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 dirty="0">
                <a:solidFill>
                  <a:schemeClr val="bg1"/>
                </a:solidFill>
              </a:rPr>
              <a:t>Use a 2 – </a:t>
            </a:r>
            <a:r>
              <a:rPr lang="en-US" sz="2800" dirty="0" smtClean="0">
                <a:solidFill>
                  <a:schemeClr val="bg1"/>
                </a:solidFill>
              </a:rPr>
              <a:t>3 </a:t>
            </a:r>
            <a:r>
              <a:rPr lang="en-US" sz="2800" dirty="0">
                <a:solidFill>
                  <a:schemeClr val="bg1"/>
                </a:solidFill>
              </a:rPr>
              <a:t>inch layer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 dirty="0">
                <a:solidFill>
                  <a:schemeClr val="bg1"/>
                </a:solidFill>
              </a:rPr>
              <a:t>Mulch as much area as </a:t>
            </a:r>
            <a:r>
              <a:rPr lang="en-US" sz="2800" dirty="0" smtClean="0">
                <a:solidFill>
                  <a:schemeClr val="bg1"/>
                </a:solidFill>
              </a:rPr>
              <a:t>possible</a:t>
            </a:r>
          </a:p>
          <a:p>
            <a:pPr>
              <a:spcBef>
                <a:spcPct val="0"/>
              </a:spcBef>
              <a:buClr>
                <a:srgbClr val="FFFF00"/>
              </a:buClr>
            </a:pP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Don’t pile around the base of trees or shrubs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>
                <a:srgbClr val="FFFF00"/>
              </a:buClr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0" y="1050925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03200" y="179388"/>
            <a:ext cx="39338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How to Mulch</a:t>
            </a:r>
          </a:p>
        </p:txBody>
      </p:sp>
      <p:grpSp>
        <p:nvGrpSpPr>
          <p:cNvPr id="73733" name="Group 5"/>
          <p:cNvGrpSpPr>
            <a:grpSpLocks/>
          </p:cNvGrpSpPr>
          <p:nvPr/>
        </p:nvGrpSpPr>
        <p:grpSpPr bwMode="auto">
          <a:xfrm>
            <a:off x="4273550" y="454025"/>
            <a:ext cx="4586288" cy="3925888"/>
            <a:chOff x="2442" y="468"/>
            <a:chExt cx="2889" cy="2473"/>
          </a:xfrm>
        </p:grpSpPr>
        <p:pic>
          <p:nvPicPr>
            <p:cNvPr id="7373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2023" t="2193" r="1686" b="1135"/>
            <a:stretch>
              <a:fillRect/>
            </a:stretch>
          </p:blipFill>
          <p:spPr bwMode="auto">
            <a:xfrm>
              <a:off x="2448" y="844"/>
              <a:ext cx="2812" cy="2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8" name="Rectangle 7"/>
            <p:cNvSpPr>
              <a:spLocks noChangeArrowheads="1"/>
            </p:cNvSpPr>
            <p:nvPr/>
          </p:nvSpPr>
          <p:spPr bwMode="auto">
            <a:xfrm>
              <a:off x="2442" y="468"/>
              <a:ext cx="2838" cy="7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Rectangle 8"/>
            <p:cNvSpPr>
              <a:spLocks noChangeArrowheads="1"/>
            </p:cNvSpPr>
            <p:nvPr/>
          </p:nvSpPr>
          <p:spPr bwMode="auto">
            <a:xfrm>
              <a:off x="2457" y="468"/>
              <a:ext cx="287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9 - 3 cu. ft. bags or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13 – 2 cu. ft. bark mulch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covers ~ 100 sq. ft.</a:t>
              </a:r>
            </a:p>
          </p:txBody>
        </p:sp>
      </p:grpSp>
      <p:grpSp>
        <p:nvGrpSpPr>
          <p:cNvPr id="73734" name="Group 9"/>
          <p:cNvGrpSpPr>
            <a:grpSpLocks/>
          </p:cNvGrpSpPr>
          <p:nvPr/>
        </p:nvGrpSpPr>
        <p:grpSpPr bwMode="auto">
          <a:xfrm>
            <a:off x="3717925" y="3375025"/>
            <a:ext cx="4457700" cy="3263900"/>
            <a:chOff x="3174" y="1134"/>
            <a:chExt cx="2586" cy="2008"/>
          </a:xfrm>
        </p:grpSpPr>
        <p:pic>
          <p:nvPicPr>
            <p:cNvPr id="73735" name="Picture 10" descr="insulates"/>
            <p:cNvPicPr>
              <a:picLocks noChangeAspect="1" noChangeArrowheads="1"/>
            </p:cNvPicPr>
            <p:nvPr/>
          </p:nvPicPr>
          <p:blipFill>
            <a:blip r:embed="rId4" cstate="print"/>
            <a:srcRect l="3146"/>
            <a:stretch>
              <a:fillRect/>
            </a:stretch>
          </p:blipFill>
          <p:spPr bwMode="auto">
            <a:xfrm>
              <a:off x="3174" y="1134"/>
              <a:ext cx="2586" cy="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6" name="Rectangle 11"/>
            <p:cNvSpPr>
              <a:spLocks noChangeArrowheads="1"/>
            </p:cNvSpPr>
            <p:nvPr/>
          </p:nvSpPr>
          <p:spPr bwMode="auto">
            <a:xfrm>
              <a:off x="3510" y="2627"/>
              <a:ext cx="2250" cy="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400" b="1">
                  <a:solidFill>
                    <a:srgbClr val="FFFF00"/>
                  </a:solidFill>
                </a:rPr>
                <a:t>1 bale of pine straw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400" b="1">
                  <a:solidFill>
                    <a:srgbClr val="FFFF00"/>
                  </a:solidFill>
                </a:rPr>
                <a:t>covers ~ 50 sq. ft.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/>
          <p:cNvPicPr>
            <a:picLocks noChangeAspect="1" noChangeArrowheads="1"/>
          </p:cNvPicPr>
          <p:nvPr/>
        </p:nvPicPr>
        <p:blipFill>
          <a:blip r:embed="rId3" cstate="print"/>
          <a:srcRect l="642" t="652" r="642" b="1302"/>
          <a:stretch>
            <a:fillRect/>
          </a:stretch>
        </p:blipFill>
        <p:spPr bwMode="auto">
          <a:xfrm>
            <a:off x="3270250" y="3040063"/>
            <a:ext cx="5643563" cy="3687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4755" name="Picture 5"/>
          <p:cNvPicPr>
            <a:picLocks noChangeAspect="1" noChangeArrowheads="1"/>
          </p:cNvPicPr>
          <p:nvPr/>
        </p:nvPicPr>
        <p:blipFill>
          <a:blip r:embed="rId4" cstate="print"/>
          <a:srcRect l="890"/>
          <a:stretch>
            <a:fillRect/>
          </a:stretch>
        </p:blipFill>
        <p:spPr bwMode="auto">
          <a:xfrm>
            <a:off x="195263" y="80963"/>
            <a:ext cx="5661025" cy="3711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4756" name="Rectangle 7"/>
          <p:cNvSpPr>
            <a:spLocks noChangeArrowheads="1"/>
          </p:cNvSpPr>
          <p:nvPr/>
        </p:nvSpPr>
        <p:spPr bwMode="auto">
          <a:xfrm>
            <a:off x="165100" y="3776663"/>
            <a:ext cx="3149600" cy="3081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Mulching is especially important to shallow rooted     ornamentals like azaleas &amp; dogwoods</a:t>
            </a:r>
          </a:p>
        </p:txBody>
      </p:sp>
      <p:sp>
        <p:nvSpPr>
          <p:cNvPr id="74757" name="Text Box 8"/>
          <p:cNvSpPr txBox="1">
            <a:spLocks noChangeArrowheads="1"/>
          </p:cNvSpPr>
          <p:nvPr/>
        </p:nvSpPr>
        <p:spPr bwMode="auto">
          <a:xfrm>
            <a:off x="365125" y="239713"/>
            <a:ext cx="39338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How to Mulch</a:t>
            </a:r>
          </a:p>
        </p:txBody>
      </p:sp>
      <p:sp>
        <p:nvSpPr>
          <p:cNvPr id="74758" name="Rectangle 9"/>
          <p:cNvSpPr>
            <a:spLocks noChangeArrowheads="1"/>
          </p:cNvSpPr>
          <p:nvPr/>
        </p:nvSpPr>
        <p:spPr bwMode="auto">
          <a:xfrm>
            <a:off x="5930900" y="242888"/>
            <a:ext cx="3035300" cy="265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Newspaper under organic mulch, 2 to 3 sheets thick, provides an extra barrier against moisture loss.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0" y="2713038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6" name="WordArt 19"/>
          <p:cNvSpPr>
            <a:spLocks noChangeArrowheads="1" noChangeShapeType="1" noTextEdit="1"/>
          </p:cNvSpPr>
          <p:nvPr/>
        </p:nvSpPr>
        <p:spPr bwMode="auto">
          <a:xfrm rot="5400000">
            <a:off x="-952500" y="2576513"/>
            <a:ext cx="4800600" cy="16002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empus Sans ITC"/>
              </a:rPr>
              <a:t>Alabama</a:t>
            </a:r>
          </a:p>
          <a:p>
            <a:pPr algn="ctr" fontAlgn="auto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empus Sans ITC"/>
              </a:rPr>
              <a:t>2007</a:t>
            </a:r>
          </a:p>
        </p:txBody>
      </p:sp>
      <p:pic>
        <p:nvPicPr>
          <p:cNvPr id="8197" name="Picture 21" descr="pal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8025" y="231775"/>
            <a:ext cx="502285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2"/>
          <p:cNvPicPr>
            <a:picLocks noChangeAspect="1" noChangeArrowheads="1"/>
          </p:cNvPicPr>
          <p:nvPr/>
        </p:nvPicPr>
        <p:blipFill>
          <a:blip r:embed="rId3" cstate="print"/>
          <a:srcRect l="1318" t="7820" r="752" b="15062"/>
          <a:stretch>
            <a:fillRect/>
          </a:stretch>
        </p:blipFill>
        <p:spPr bwMode="auto">
          <a:xfrm>
            <a:off x="1268413" y="1122363"/>
            <a:ext cx="6607175" cy="3381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5779" name="Rectangle 13"/>
          <p:cNvSpPr>
            <a:spLocks noChangeArrowheads="1"/>
          </p:cNvSpPr>
          <p:nvPr/>
        </p:nvSpPr>
        <p:spPr bwMode="auto">
          <a:xfrm>
            <a:off x="914400" y="4664075"/>
            <a:ext cx="7315200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may use landscape fabrics to help prevent weeds but be aware of potential problems</a:t>
            </a:r>
          </a:p>
        </p:txBody>
      </p:sp>
      <p:sp>
        <p:nvSpPr>
          <p:cNvPr id="75780" name="Text Box 16"/>
          <p:cNvSpPr txBox="1">
            <a:spLocks noChangeArrowheads="1"/>
          </p:cNvSpPr>
          <p:nvPr/>
        </p:nvSpPr>
        <p:spPr bwMode="auto">
          <a:xfrm>
            <a:off x="403225" y="176213"/>
            <a:ext cx="39338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How to Mulch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 smtClean="0">
                <a:solidFill>
                  <a:srgbClr val="FFFF00"/>
                </a:solidFill>
              </a:rPr>
              <a:t>Landscape Fabric After 10 Years</a:t>
            </a:r>
          </a:p>
        </p:txBody>
      </p:sp>
      <p:pic>
        <p:nvPicPr>
          <p:cNvPr id="76803" name="Picture 5" descr="IMG_287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1614488"/>
            <a:ext cx="3962400" cy="3911600"/>
          </a:xfrm>
          <a:noFill/>
          <a:ln>
            <a:miter lim="800000"/>
            <a:headEnd/>
            <a:tailEnd/>
          </a:ln>
        </p:spPr>
      </p:pic>
      <p:sp>
        <p:nvSpPr>
          <p:cNvPr id="76804" name="Rectangle 8"/>
          <p:cNvSpPr>
            <a:spLocks noGrp="1" noChangeArrowheads="1"/>
          </p:cNvSpPr>
          <p:nvPr>
            <p:ph type="body" sz="half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Homeowner continued to add mulch year after year over the fabric – roots grew primarily in the mulch – drought of 2007 killed all of the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666875" y="1352550"/>
            <a:ext cx="6229350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Planning and Design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Soil Analysis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Appropriate Plant Selection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Practical Turf Areas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Efficient Irrigation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Use of Mulches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>
                <a:solidFill>
                  <a:schemeClr val="bg1"/>
                </a:solidFill>
              </a:rPr>
              <a:t>  </a:t>
            </a:r>
            <a:r>
              <a:rPr lang="en-US" sz="3600">
                <a:solidFill>
                  <a:srgbClr val="FF3300"/>
                </a:solidFill>
              </a:rPr>
              <a:t>Appropriate Maintenance</a:t>
            </a:r>
          </a:p>
        </p:txBody>
      </p:sp>
      <p:sp>
        <p:nvSpPr>
          <p:cNvPr id="77827" name="Line 3"/>
          <p:cNvSpPr>
            <a:spLocks noChangeShapeType="1"/>
          </p:cNvSpPr>
          <p:nvPr/>
        </p:nvSpPr>
        <p:spPr bwMode="auto">
          <a:xfrm>
            <a:off x="0" y="1050925"/>
            <a:ext cx="30575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498475" y="127000"/>
            <a:ext cx="7176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 dirty="0">
                <a:solidFill>
                  <a:srgbClr val="FFFF00"/>
                </a:solidFill>
              </a:rPr>
              <a:t>Seven </a:t>
            </a:r>
            <a:r>
              <a:rPr lang="en-US" sz="4800" dirty="0" smtClean="0">
                <a:solidFill>
                  <a:srgbClr val="FFFF00"/>
                </a:solidFill>
              </a:rPr>
              <a:t>Smart Yard </a:t>
            </a:r>
            <a:r>
              <a:rPr lang="en-US" sz="4800" dirty="0">
                <a:solidFill>
                  <a:srgbClr val="FFFF00"/>
                </a:solidFill>
              </a:rPr>
              <a:t>Principles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7" descr="Coast Live Oak foliage with new spring growth">
            <a:hlinkClick r:id="rId3" tooltip="Coast Live Oak foliage with new spring growth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1975" y="2522538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609600" y="1192213"/>
            <a:ext cx="7607300" cy="1328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Avoid Frequent Flushes of</a:t>
            </a:r>
          </a:p>
          <a:p>
            <a:pPr algn="ctr"/>
            <a:r>
              <a:rPr lang="en-US" sz="3600"/>
              <a:t>Vegetative Growth Brought on by:</a:t>
            </a: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0" y="1050925"/>
            <a:ext cx="51149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203200" y="179388"/>
            <a:ext cx="67087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Appropriate Maintenance</a:t>
            </a:r>
          </a:p>
        </p:txBody>
      </p:sp>
      <p:sp>
        <p:nvSpPr>
          <p:cNvPr id="79878" name="Rectangle 8"/>
          <p:cNvSpPr>
            <a:spLocks noChangeArrowheads="1"/>
          </p:cNvSpPr>
          <p:nvPr/>
        </p:nvSpPr>
        <p:spPr bwMode="auto">
          <a:xfrm>
            <a:off x="1727201" y="3089275"/>
            <a:ext cx="5184774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ExcessFertilization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Improper Pruning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Excess Irrigation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65100" y="1198563"/>
            <a:ext cx="8737600" cy="5303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  <a:buClr>
                <a:srgbClr val="FFFF00"/>
              </a:buClr>
              <a:buFont typeface="Wingdings" pitchFamily="2" charset="2"/>
              <a:buChar char=""/>
            </a:pPr>
            <a:r>
              <a:rPr lang="en-US"/>
              <a:t>   Target fertilization to plants that need it.</a:t>
            </a:r>
          </a:p>
          <a:p>
            <a:pPr algn="ctr">
              <a:lnSpc>
                <a:spcPct val="135000"/>
              </a:lnSpc>
              <a:buClr>
                <a:srgbClr val="FFFF00"/>
              </a:buClr>
              <a:buFont typeface="Wingdings" pitchFamily="2" charset="2"/>
              <a:buChar char=""/>
            </a:pPr>
            <a:r>
              <a:rPr lang="en-US"/>
              <a:t>   Established trees and shrubs may not need</a:t>
            </a:r>
          </a:p>
          <a:p>
            <a:pPr algn="ctr">
              <a:lnSpc>
                <a:spcPct val="135000"/>
              </a:lnSpc>
              <a:buClr>
                <a:srgbClr val="FFFF00"/>
              </a:buClr>
            </a:pPr>
            <a:r>
              <a:rPr lang="en-US"/>
              <a:t>     to be fertilized annually.</a:t>
            </a:r>
          </a:p>
          <a:p>
            <a:pPr algn="ctr">
              <a:lnSpc>
                <a:spcPct val="135000"/>
              </a:lnSpc>
              <a:buClr>
                <a:srgbClr val="FFFF00"/>
              </a:buClr>
              <a:buFont typeface="Wingdings" pitchFamily="2" charset="2"/>
              <a:buChar char=""/>
            </a:pPr>
            <a:r>
              <a:rPr lang="en-US"/>
              <a:t>   Use slow release forms of nitrogen              (Ureaformaldehyde, IBDU, Sulfurcoated urea)</a:t>
            </a:r>
          </a:p>
          <a:p>
            <a:pPr algn="ctr">
              <a:lnSpc>
                <a:spcPct val="135000"/>
              </a:lnSpc>
              <a:buClr>
                <a:srgbClr val="FFFF00"/>
              </a:buClr>
              <a:buFont typeface="Wingdings" pitchFamily="2" charset="2"/>
              <a:buChar char=""/>
            </a:pPr>
            <a:r>
              <a:rPr lang="en-US"/>
              <a:t>   Use low rates of fertilizer</a:t>
            </a:r>
          </a:p>
          <a:p>
            <a:pPr algn="ctr">
              <a:lnSpc>
                <a:spcPct val="135000"/>
              </a:lnSpc>
              <a:buClr>
                <a:srgbClr val="FFFF00"/>
              </a:buClr>
              <a:buFont typeface="Wingdings" pitchFamily="2" charset="2"/>
              <a:buChar char=""/>
            </a:pPr>
            <a:r>
              <a:rPr lang="en-US"/>
              <a:t>   Limit fertilization during dry periods</a:t>
            </a: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0" y="1050925"/>
            <a:ext cx="51149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203200" y="179388"/>
            <a:ext cx="67087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Appropriate Maintenance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 descr="157960101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1719263"/>
            <a:ext cx="210185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88900" y="1204913"/>
            <a:ext cx="7518400" cy="5318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Too much nitrogen from overfertilizing  </a:t>
            </a:r>
          </a:p>
          <a:p>
            <a:pPr algn="ctr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"/>
            </a:pPr>
            <a:r>
              <a:rPr lang="en-US" sz="3600"/>
              <a:t>  Increases pest problems</a:t>
            </a:r>
          </a:p>
          <a:p>
            <a:pPr algn="ctr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"/>
            </a:pPr>
            <a:r>
              <a:rPr lang="en-US" sz="3600"/>
              <a:t>  Increases top growth</a:t>
            </a:r>
          </a:p>
          <a:p>
            <a:pPr algn="ctr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"/>
            </a:pPr>
            <a:r>
              <a:rPr lang="en-US" sz="3600"/>
              <a:t>  Reduces root growth</a:t>
            </a:r>
          </a:p>
          <a:p>
            <a:pPr algn="ctr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"/>
            </a:pPr>
            <a:r>
              <a:rPr lang="en-US" sz="3600"/>
              <a:t>  Increases pruning requirements</a:t>
            </a:r>
          </a:p>
          <a:p>
            <a:pPr algn="ctr">
              <a:lnSpc>
                <a:spcPct val="125000"/>
              </a:lnSpc>
              <a:buClr>
                <a:srgbClr val="FFFF00"/>
              </a:buClr>
              <a:buFont typeface="Wingdings" pitchFamily="2" charset="2"/>
              <a:buChar char=""/>
            </a:pPr>
            <a:r>
              <a:rPr lang="en-US" sz="3600"/>
              <a:t>  Increases runoff  into groundwater</a:t>
            </a:r>
          </a:p>
        </p:txBody>
      </p:sp>
      <p:sp>
        <p:nvSpPr>
          <p:cNvPr id="81924" name="Line 3"/>
          <p:cNvSpPr>
            <a:spLocks noChangeShapeType="1"/>
          </p:cNvSpPr>
          <p:nvPr/>
        </p:nvSpPr>
        <p:spPr bwMode="auto">
          <a:xfrm>
            <a:off x="0" y="1050925"/>
            <a:ext cx="51149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203200" y="179388"/>
            <a:ext cx="67087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Appropriate Maintenance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Line 3"/>
          <p:cNvSpPr>
            <a:spLocks noChangeShapeType="1"/>
          </p:cNvSpPr>
          <p:nvPr/>
        </p:nvSpPr>
        <p:spPr bwMode="auto">
          <a:xfrm>
            <a:off x="0" y="1000125"/>
            <a:ext cx="51149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47" name="Rectangle 4"/>
          <p:cNvSpPr>
            <a:spLocks noChangeArrowheads="1"/>
          </p:cNvSpPr>
          <p:nvPr/>
        </p:nvSpPr>
        <p:spPr bwMode="auto">
          <a:xfrm>
            <a:off x="203200" y="128588"/>
            <a:ext cx="67087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Appropriate Maintenance</a:t>
            </a:r>
          </a:p>
        </p:txBody>
      </p:sp>
      <p:sp>
        <p:nvSpPr>
          <p:cNvPr id="82948" name="Rectangle 6"/>
          <p:cNvSpPr>
            <a:spLocks noChangeArrowheads="1"/>
          </p:cNvSpPr>
          <p:nvPr/>
        </p:nvSpPr>
        <p:spPr bwMode="auto">
          <a:xfrm>
            <a:off x="330200" y="5567363"/>
            <a:ext cx="84836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Prune by selective thinning instead of </a:t>
            </a:r>
            <a:r>
              <a:rPr lang="en-US" dirty="0" smtClean="0"/>
              <a:t>shearing or topping/heading</a:t>
            </a:r>
            <a:endParaRPr lang="en-US" dirty="0"/>
          </a:p>
        </p:txBody>
      </p:sp>
      <p:pic>
        <p:nvPicPr>
          <p:cNvPr id="82949" name="Picture 9" descr="afterprun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4925" y="2641600"/>
            <a:ext cx="34385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0"/>
          <p:cNvSpPr txBox="1">
            <a:spLocks noChangeArrowheads="1"/>
          </p:cNvSpPr>
          <p:nvPr/>
        </p:nvSpPr>
        <p:spPr bwMode="auto">
          <a:xfrm>
            <a:off x="5461000" y="1981200"/>
            <a:ext cx="2933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After pruning</a:t>
            </a:r>
          </a:p>
        </p:txBody>
      </p:sp>
      <p:pic>
        <p:nvPicPr>
          <p:cNvPr id="82951" name="Picture 11" descr="beforeprunin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125" y="2373313"/>
            <a:ext cx="29273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2" name="TextBox 12"/>
          <p:cNvSpPr txBox="1">
            <a:spLocks noChangeArrowheads="1"/>
          </p:cNvSpPr>
          <p:nvPr/>
        </p:nvSpPr>
        <p:spPr bwMode="auto">
          <a:xfrm>
            <a:off x="825500" y="1562100"/>
            <a:ext cx="27813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Before pruning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57200"/>
            <a:ext cx="4038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Topping trees</a:t>
            </a:r>
            <a:endParaRPr lang="en-US" dirty="0"/>
          </a:p>
        </p:txBody>
      </p:sp>
      <p:pic>
        <p:nvPicPr>
          <p:cNvPr id="5" name="Picture 4" descr="DSCN0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66700" y="1257300"/>
            <a:ext cx="5791200" cy="4343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2700" y="1600200"/>
            <a:ext cx="3594100" cy="4709160"/>
          </a:xfrm>
        </p:spPr>
        <p:txBody>
          <a:bodyPr/>
          <a:lstStyle/>
          <a:p>
            <a:r>
              <a:rPr lang="en-US" dirty="0" smtClean="0"/>
              <a:t>This is always a bad and harmful practice not to mention that it destroys the appearance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7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65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4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620713" y="350838"/>
            <a:ext cx="79009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Dealing with Drought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as Alabama Gardeners</a:t>
            </a:r>
          </a:p>
        </p:txBody>
      </p:sp>
      <p:pic>
        <p:nvPicPr>
          <p:cNvPr id="9219" name="Picture 7" descr="drought.jpg">
            <a:hlinkClick r:id="rId3" tooltip="drought.jpg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6075" y="2206625"/>
            <a:ext cx="5783263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2"/>
          <p:cNvSpPr>
            <a:spLocks noChangeShapeType="1"/>
          </p:cNvSpPr>
          <p:nvPr/>
        </p:nvSpPr>
        <p:spPr bwMode="auto">
          <a:xfrm>
            <a:off x="0" y="1000125"/>
            <a:ext cx="51149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03200" y="128588"/>
            <a:ext cx="67087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4800">
                <a:solidFill>
                  <a:srgbClr val="FFFF00"/>
                </a:solidFill>
              </a:rPr>
              <a:t>Appropriate Maintenance</a:t>
            </a: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5524500" y="1389063"/>
            <a:ext cx="361950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So, let the clips fall</a:t>
            </a:r>
          </a:p>
        </p:txBody>
      </p:sp>
      <p:sp>
        <p:nvSpPr>
          <p:cNvPr id="83974" name="Rectangle 7"/>
          <p:cNvSpPr>
            <a:spLocks noChangeArrowheads="1"/>
          </p:cNvSpPr>
          <p:nvPr/>
        </p:nvSpPr>
        <p:spPr bwMode="auto">
          <a:xfrm>
            <a:off x="5162550" y="4343401"/>
            <a:ext cx="4014240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where they </a:t>
            </a:r>
            <a:r>
              <a:rPr lang="en-US" sz="4000" dirty="0" smtClean="0">
                <a:solidFill>
                  <a:srgbClr val="FFFF00"/>
                </a:solidFill>
              </a:rPr>
              <a:t>may 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By using a 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mulching mower!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3975" name="Text Box 8"/>
          <p:cNvSpPr txBox="1">
            <a:spLocks noChangeArrowheads="1"/>
          </p:cNvSpPr>
          <p:nvPr/>
        </p:nvSpPr>
        <p:spPr bwMode="auto">
          <a:xfrm>
            <a:off x="406400" y="1493838"/>
            <a:ext cx="3535363" cy="460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Grass clippings…</a:t>
            </a:r>
          </a:p>
          <a:p>
            <a:r>
              <a:rPr lang="en-US"/>
              <a:t>hold moisture</a:t>
            </a:r>
          </a:p>
          <a:p>
            <a:r>
              <a:rPr lang="en-US"/>
              <a:t>&amp;</a:t>
            </a:r>
          </a:p>
          <a:p>
            <a:r>
              <a:rPr lang="en-US"/>
              <a:t>recycle nitrogen back into the soil</a:t>
            </a:r>
          </a:p>
          <a:p>
            <a:endParaRPr lang="en-US"/>
          </a:p>
          <a:p>
            <a:r>
              <a:rPr lang="en-US"/>
              <a:t>Grass clippings do not cause thatch!!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25" y="2883694"/>
            <a:ext cx="3924300" cy="116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1666875" y="1054100"/>
            <a:ext cx="622935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 dirty="0">
                <a:solidFill>
                  <a:schemeClr val="bg1"/>
                </a:solidFill>
              </a:rPr>
              <a:t>  Planning and Design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 dirty="0">
                <a:solidFill>
                  <a:schemeClr val="bg1"/>
                </a:solidFill>
              </a:rPr>
              <a:t>  Soil Analysis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 dirty="0">
                <a:solidFill>
                  <a:schemeClr val="bg1"/>
                </a:solidFill>
              </a:rPr>
              <a:t>  Appropriate Plant Selection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 dirty="0">
                <a:solidFill>
                  <a:schemeClr val="bg1"/>
                </a:solidFill>
              </a:rPr>
              <a:t>  Practical Turf Areas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 dirty="0">
                <a:solidFill>
                  <a:schemeClr val="bg1"/>
                </a:solidFill>
              </a:rPr>
              <a:t>  Efficient Irrigation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 dirty="0">
                <a:solidFill>
                  <a:schemeClr val="bg1"/>
                </a:solidFill>
              </a:rPr>
              <a:t>  Use of Mulches</a:t>
            </a:r>
          </a:p>
          <a:p>
            <a:pPr marL="342900" indent="-342900">
              <a:lnSpc>
                <a:spcPct val="125000"/>
              </a:lnSpc>
              <a:spcBef>
                <a:spcPct val="0"/>
              </a:spcBef>
              <a:buClr>
                <a:srgbClr val="FFFF00"/>
              </a:buClr>
              <a:buFont typeface="Wingdings" pitchFamily="2" charset="2"/>
              <a:buAutoNum type="arabicParenR"/>
            </a:pPr>
            <a:r>
              <a:rPr lang="en-US" sz="3600" dirty="0">
                <a:solidFill>
                  <a:schemeClr val="bg1"/>
                </a:solidFill>
              </a:rPr>
              <a:t>  Appropriate Maintenance</a:t>
            </a:r>
          </a:p>
        </p:txBody>
      </p:sp>
      <p:sp>
        <p:nvSpPr>
          <p:cNvPr id="84995" name="Line 3"/>
          <p:cNvSpPr>
            <a:spLocks noChangeShapeType="1"/>
          </p:cNvSpPr>
          <p:nvPr/>
        </p:nvSpPr>
        <p:spPr bwMode="auto">
          <a:xfrm>
            <a:off x="0" y="1050925"/>
            <a:ext cx="7197725" cy="1588"/>
          </a:xfrm>
          <a:prstGeom prst="line">
            <a:avLst/>
          </a:prstGeom>
          <a:noFill/>
          <a:ln w="76200">
            <a:solidFill>
              <a:srgbClr val="0066CC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498475" y="127000"/>
            <a:ext cx="81883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rgbClr val="FFFF00"/>
                </a:solidFill>
              </a:rPr>
              <a:t>Review:  Seven Steps of </a:t>
            </a:r>
            <a:r>
              <a:rPr lang="en-US" dirty="0" smtClean="0">
                <a:solidFill>
                  <a:srgbClr val="FFFF00"/>
                </a:solidFill>
              </a:rPr>
              <a:t>a Smart Yard Landscape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3200" y="-149225"/>
            <a:ext cx="9525000" cy="7156450"/>
          </a:xfrm>
          <a:prstGeom prst="rect">
            <a:avLst/>
          </a:prstGeom>
          <a:solidFill>
            <a:srgbClr val="00CC66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0" y="152400"/>
            <a:ext cx="8686800" cy="2492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Remember…</a:t>
            </a:r>
          </a:p>
          <a:p>
            <a:r>
              <a:rPr lang="en-US" sz="4800" b="1" dirty="0">
                <a:solidFill>
                  <a:srgbClr val="FFFF00"/>
                </a:solidFill>
              </a:rPr>
              <a:t>	Plants Don’t Save Water</a:t>
            </a:r>
            <a:r>
              <a:rPr lang="en-US" sz="4800" b="1" dirty="0" smtClean="0">
                <a:solidFill>
                  <a:srgbClr val="FFFF00"/>
                </a:solidFill>
              </a:rPr>
              <a:t>… People Do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4876800" y="5778500"/>
            <a:ext cx="322580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solidFill>
                  <a:srgbClr val="FFFF00"/>
                </a:solidFill>
              </a:rPr>
              <a:t>Questions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63" y="962025"/>
            <a:ext cx="5706737" cy="24669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5148263"/>
            <a:ext cx="3657600" cy="145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3798888" y="1208088"/>
            <a:ext cx="52752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Do the words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“water efficient landscape” </a:t>
            </a:r>
          </a:p>
        </p:txBody>
      </p:sp>
      <p:pic>
        <p:nvPicPr>
          <p:cNvPr id="10243" name="Picture 9" descr="barrelcacti"/>
          <p:cNvPicPr>
            <a:picLocks noChangeAspect="1" noChangeArrowheads="1"/>
          </p:cNvPicPr>
          <p:nvPr/>
        </p:nvPicPr>
        <p:blipFill>
          <a:blip r:embed="rId3" cstate="print"/>
          <a:srcRect r="3001"/>
          <a:stretch>
            <a:fillRect/>
          </a:stretch>
        </p:blipFill>
        <p:spPr bwMode="auto">
          <a:xfrm>
            <a:off x="217488" y="171450"/>
            <a:ext cx="3386137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 descr="0000190_0003218"/>
          <p:cNvPicPr>
            <a:picLocks noChangeAspect="1" noChangeArrowheads="1"/>
          </p:cNvPicPr>
          <p:nvPr/>
        </p:nvPicPr>
        <p:blipFill>
          <a:blip r:embed="rId4" cstate="print"/>
          <a:srcRect l="15262" r="2003" b="12334"/>
          <a:stretch>
            <a:fillRect/>
          </a:stretch>
        </p:blipFill>
        <p:spPr bwMode="auto">
          <a:xfrm>
            <a:off x="3859213" y="2536825"/>
            <a:ext cx="511175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10"/>
          <p:cNvSpPr>
            <a:spLocks noChangeArrowheads="1"/>
          </p:cNvSpPr>
          <p:nvPr/>
        </p:nvSpPr>
        <p:spPr bwMode="auto">
          <a:xfrm>
            <a:off x="0" y="5184775"/>
            <a:ext cx="3867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make you think of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>
                <a:solidFill>
                  <a:srgbClr val="FFFF00"/>
                </a:solidFill>
              </a:rPr>
              <a:t>cacti &amp; sand?</a:t>
            </a:r>
          </a:p>
        </p:txBody>
      </p:sp>
      <p:sp>
        <p:nvSpPr>
          <p:cNvPr id="10246" name="WordArt 12"/>
          <p:cNvSpPr>
            <a:spLocks noChangeArrowheads="1" noChangeShapeType="1" noTextEdit="1"/>
          </p:cNvSpPr>
          <p:nvPr/>
        </p:nvSpPr>
        <p:spPr bwMode="auto">
          <a:xfrm>
            <a:off x="5102225" y="238125"/>
            <a:ext cx="2419350" cy="9191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800" kern="10" spc="-48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empus Sans ITC"/>
              </a:rPr>
              <a:t>Xeriscape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 descr="Dry Gar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67400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2713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2713038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89" name="Picture 21" descr="0509outthedoor-1"/>
          <p:cNvPicPr>
            <a:picLocks noChangeAspect="1" noChangeArrowheads="1"/>
          </p:cNvPicPr>
          <p:nvPr/>
        </p:nvPicPr>
        <p:blipFill>
          <a:blip r:embed="rId4" cstate="print"/>
          <a:srcRect b="6224"/>
          <a:stretch>
            <a:fillRect/>
          </a:stretch>
        </p:blipFill>
        <p:spPr bwMode="auto">
          <a:xfrm>
            <a:off x="312738" y="3841750"/>
            <a:ext cx="332105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5" name="Picture 27" descr="CA357005"/>
          <p:cNvPicPr>
            <a:picLocks noChangeAspect="1" noChangeArrowheads="1"/>
          </p:cNvPicPr>
          <p:nvPr/>
        </p:nvPicPr>
        <p:blipFill>
          <a:blip r:embed="rId5" cstate="print"/>
          <a:srcRect l="4187" r="3990" b="2812"/>
          <a:stretch>
            <a:fillRect/>
          </a:stretch>
        </p:blipFill>
        <p:spPr bwMode="auto">
          <a:xfrm>
            <a:off x="5295900" y="171450"/>
            <a:ext cx="3848100" cy="62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7" name="Picture 19" descr="LandscapeGa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8188" y="2457450"/>
            <a:ext cx="28971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827338" y="1489075"/>
            <a:ext cx="3756025" cy="2903538"/>
            <a:chOff x="1697" y="1220"/>
            <a:chExt cx="2366" cy="1829"/>
          </a:xfrm>
        </p:grpSpPr>
        <p:sp>
          <p:nvSpPr>
            <p:cNvPr id="11274" name="Rectangle 28"/>
            <p:cNvSpPr>
              <a:spLocks noChangeArrowheads="1"/>
            </p:cNvSpPr>
            <p:nvPr/>
          </p:nvSpPr>
          <p:spPr bwMode="auto">
            <a:xfrm>
              <a:off x="1697" y="1220"/>
              <a:ext cx="2366" cy="18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275" name="Picture 25" descr="landscape"/>
            <p:cNvPicPr>
              <a:picLocks noChangeAspect="1" noChangeArrowheads="1"/>
            </p:cNvPicPr>
            <p:nvPr/>
          </p:nvPicPr>
          <p:blipFill>
            <a:blip r:embed="rId7" cstate="print"/>
            <a:srcRect l="8960" t="12469" r="11356" b="21738"/>
            <a:stretch>
              <a:fillRect/>
            </a:stretch>
          </p:blipFill>
          <p:spPr bwMode="auto">
            <a:xfrm>
              <a:off x="1752" y="1279"/>
              <a:ext cx="2256" cy="1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2828925" y="3482975"/>
            <a:ext cx="373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5400">
                <a:solidFill>
                  <a:srgbClr val="FFFF00"/>
                </a:solidFill>
              </a:rPr>
              <a:t>Think again!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17496</TotalTime>
  <Words>2258</Words>
  <Application>Microsoft Office PowerPoint</Application>
  <PresentationFormat>On-screen Show (4:3)</PresentationFormat>
  <Paragraphs>521</Paragraphs>
  <Slides>73</Slides>
  <Notes>73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Apex</vt:lpstr>
      <vt:lpstr>PowerPoint Presentation</vt:lpstr>
      <vt:lpstr>It All Starts With Water</vt:lpstr>
      <vt:lpstr>The Hydroillogical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our region Sustainable Landscaping is a more appropriate Term but we like to say smart Yard Landscaping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Landscape Fabric After 10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Topping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ADP</dc:creator>
  <cp:lastModifiedBy>Tony Glover</cp:lastModifiedBy>
  <cp:revision>94</cp:revision>
  <cp:lastPrinted>2012-05-04T16:09:24Z</cp:lastPrinted>
  <dcterms:created xsi:type="dcterms:W3CDTF">2007-04-21T03:15:18Z</dcterms:created>
  <dcterms:modified xsi:type="dcterms:W3CDTF">2014-04-21T21:05:31Z</dcterms:modified>
</cp:coreProperties>
</file>